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81"/>
  </p:notesMasterIdLst>
  <p:sldIdLst>
    <p:sldId id="256" r:id="rId2"/>
    <p:sldId id="258" r:id="rId3"/>
    <p:sldId id="259" r:id="rId4"/>
    <p:sldId id="261" r:id="rId5"/>
    <p:sldId id="262" r:id="rId6"/>
    <p:sldId id="263" r:id="rId7"/>
    <p:sldId id="264" r:id="rId8"/>
    <p:sldId id="265" r:id="rId9"/>
    <p:sldId id="267" r:id="rId10"/>
    <p:sldId id="268" r:id="rId11"/>
    <p:sldId id="347"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90" r:id="rId30"/>
    <p:sldId id="291" r:id="rId31"/>
    <p:sldId id="292" r:id="rId32"/>
    <p:sldId id="294"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4" r:id="rId51"/>
    <p:sldId id="316" r:id="rId52"/>
    <p:sldId id="317" r:id="rId53"/>
    <p:sldId id="318" r:id="rId54"/>
    <p:sldId id="319" r:id="rId55"/>
    <p:sldId id="320" r:id="rId56"/>
    <p:sldId id="321"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249" autoAdjust="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48161-742C-43E7-9638-3CD9AD359C9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F8191876-0170-460F-8F4F-EA64F2018DEB}">
      <dgm:prSet phldrT="[Text]"/>
      <dgm:spPr/>
      <dgm:t>
        <a:bodyPr/>
        <a:lstStyle/>
        <a:p>
          <a:r>
            <a:rPr lang="ru-RU" b="1" dirty="0"/>
            <a:t>Введение</a:t>
          </a:r>
          <a:endParaRPr lang="en-GB" b="1" dirty="0"/>
        </a:p>
      </dgm:t>
    </dgm:pt>
    <dgm:pt modelId="{768DF064-E2DA-4D1C-A6D4-8D8685F635C5}" type="parTrans" cxnId="{9F04D9CD-8690-423D-9829-E89A34DD42EE}">
      <dgm:prSet/>
      <dgm:spPr/>
      <dgm:t>
        <a:bodyPr/>
        <a:lstStyle/>
        <a:p>
          <a:endParaRPr lang="en-GB"/>
        </a:p>
      </dgm:t>
    </dgm:pt>
    <dgm:pt modelId="{AE94A4B0-3D4B-4CF7-AC41-5B6D22E7E81E}" type="sibTrans" cxnId="{9F04D9CD-8690-423D-9829-E89A34DD42EE}">
      <dgm:prSet/>
      <dgm:spPr/>
      <dgm:t>
        <a:bodyPr/>
        <a:lstStyle/>
        <a:p>
          <a:endParaRPr lang="en-GB"/>
        </a:p>
      </dgm:t>
    </dgm:pt>
    <dgm:pt modelId="{14F5F335-DCCE-4843-9975-0DD9250E4CDC}">
      <dgm:prSet phldrT="[Text]"/>
      <dgm:spPr>
        <a:solidFill>
          <a:srgbClr val="7030A0"/>
        </a:solidFill>
      </dgm:spPr>
      <dgm:t>
        <a:bodyPr/>
        <a:lstStyle/>
        <a:p>
          <a:r>
            <a:rPr lang="ru-RU" b="1" dirty="0"/>
            <a:t>Основной модуль</a:t>
          </a:r>
          <a:endParaRPr lang="en-GB" b="1" dirty="0"/>
        </a:p>
      </dgm:t>
    </dgm:pt>
    <dgm:pt modelId="{921DD2F1-428C-4693-8749-D161DA4DEE5B}" type="parTrans" cxnId="{AC94700A-5D9E-49FE-99B4-5225DD79686D}">
      <dgm:prSet/>
      <dgm:spPr/>
      <dgm:t>
        <a:bodyPr/>
        <a:lstStyle/>
        <a:p>
          <a:endParaRPr lang="en-GB"/>
        </a:p>
      </dgm:t>
    </dgm:pt>
    <dgm:pt modelId="{7AD0085E-54D4-47AF-9F04-D9189BCB9D4C}" type="sibTrans" cxnId="{AC94700A-5D9E-49FE-99B4-5225DD79686D}">
      <dgm:prSet/>
      <dgm:spPr/>
      <dgm:t>
        <a:bodyPr/>
        <a:lstStyle/>
        <a:p>
          <a:endParaRPr lang="en-GB"/>
        </a:p>
      </dgm:t>
    </dgm:pt>
    <dgm:pt modelId="{BF0170E9-C90D-4644-A59C-5C79A0C1B1DC}">
      <dgm:prSet phldrT="[Text]"/>
      <dgm:spPr/>
      <dgm:t>
        <a:bodyPr/>
        <a:lstStyle/>
        <a:p>
          <a:r>
            <a:rPr lang="ru-RU" b="1" dirty="0"/>
            <a:t>Мое мышление</a:t>
          </a:r>
          <a:endParaRPr lang="en-GB" b="1" dirty="0"/>
        </a:p>
      </dgm:t>
    </dgm:pt>
    <dgm:pt modelId="{8F807150-54DD-487C-9EE5-FA47F76CAD96}" type="parTrans" cxnId="{1E76F7B8-9332-4FF8-A0BD-A4880811041E}">
      <dgm:prSet/>
      <dgm:spPr/>
      <dgm:t>
        <a:bodyPr/>
        <a:lstStyle/>
        <a:p>
          <a:endParaRPr lang="en-GB"/>
        </a:p>
      </dgm:t>
    </dgm:pt>
    <dgm:pt modelId="{99891370-09F6-4F18-85DD-856CBC403E63}" type="sibTrans" cxnId="{1E76F7B8-9332-4FF8-A0BD-A4880811041E}">
      <dgm:prSet/>
      <dgm:spPr/>
      <dgm:t>
        <a:bodyPr/>
        <a:lstStyle/>
        <a:p>
          <a:endParaRPr lang="en-GB"/>
        </a:p>
      </dgm:t>
    </dgm:pt>
    <dgm:pt modelId="{DA1B0D55-09BE-4AC5-94FB-AE0BB4885735}">
      <dgm:prSet phldrT="[Text]"/>
      <dgm:spPr/>
      <dgm:t>
        <a:bodyPr/>
        <a:lstStyle/>
        <a:p>
          <a:r>
            <a:rPr lang="ru-RU" b="1" dirty="0"/>
            <a:t>Мои эмоции</a:t>
          </a:r>
          <a:endParaRPr lang="en-GB" b="1" dirty="0"/>
        </a:p>
      </dgm:t>
    </dgm:pt>
    <dgm:pt modelId="{19102A5C-83A3-450B-824E-4BA6DEE3C3AA}" type="parTrans" cxnId="{425353E2-90AC-4EB4-B18F-5D0E6BC2CF14}">
      <dgm:prSet/>
      <dgm:spPr/>
      <dgm:t>
        <a:bodyPr/>
        <a:lstStyle/>
        <a:p>
          <a:endParaRPr lang="en-GB"/>
        </a:p>
      </dgm:t>
    </dgm:pt>
    <dgm:pt modelId="{8EE0EA35-51DD-4DA6-87C4-FEBDBEDF7155}" type="sibTrans" cxnId="{425353E2-90AC-4EB4-B18F-5D0E6BC2CF14}">
      <dgm:prSet/>
      <dgm:spPr/>
      <dgm:t>
        <a:bodyPr/>
        <a:lstStyle/>
        <a:p>
          <a:endParaRPr lang="en-GB"/>
        </a:p>
      </dgm:t>
    </dgm:pt>
    <dgm:pt modelId="{E7DBA6CD-BCE7-4AE1-ADD6-E907CB09575B}">
      <dgm:prSet phldrT="[Text]"/>
      <dgm:spPr/>
      <dgm:t>
        <a:bodyPr/>
        <a:lstStyle/>
        <a:p>
          <a:r>
            <a:rPr lang="ru-RU" b="1" dirty="0"/>
            <a:t>Мои отношения</a:t>
          </a:r>
          <a:endParaRPr lang="en-GB" b="1" dirty="0"/>
        </a:p>
      </dgm:t>
    </dgm:pt>
    <dgm:pt modelId="{AD21839C-7B97-494A-BD85-F38C950E779F}" type="parTrans" cxnId="{1784B93F-7722-40AC-A916-E149D7827823}">
      <dgm:prSet/>
      <dgm:spPr/>
      <dgm:t>
        <a:bodyPr/>
        <a:lstStyle/>
        <a:p>
          <a:endParaRPr lang="en-GB"/>
        </a:p>
      </dgm:t>
    </dgm:pt>
    <dgm:pt modelId="{232C6CC2-ACD1-4A06-A438-CDC1CFA0E1D1}" type="sibTrans" cxnId="{1784B93F-7722-40AC-A916-E149D7827823}">
      <dgm:prSet/>
      <dgm:spPr/>
      <dgm:t>
        <a:bodyPr/>
        <a:lstStyle/>
        <a:p>
          <a:endParaRPr lang="en-GB"/>
        </a:p>
      </dgm:t>
    </dgm:pt>
    <dgm:pt modelId="{3C7D5DBD-9ABC-4ABC-9075-A9F800C7C697}">
      <dgm:prSet/>
      <dgm:spPr/>
      <dgm:t>
        <a:bodyPr/>
        <a:lstStyle/>
        <a:p>
          <a:r>
            <a:rPr lang="en-GB" b="1" dirty="0"/>
            <a:t>1 </a:t>
          </a:r>
          <a:r>
            <a:rPr lang="ru-RU" b="1" dirty="0"/>
            <a:t>групповая сессия</a:t>
          </a:r>
          <a:r>
            <a:rPr lang="en-GB" b="1" dirty="0"/>
            <a:t> </a:t>
          </a:r>
        </a:p>
      </dgm:t>
    </dgm:pt>
    <dgm:pt modelId="{5450B6A0-49A6-4FF1-AC94-1D43CC39846D}" type="parTrans" cxnId="{A6306A84-5110-4F22-A1F0-C983BB0A6684}">
      <dgm:prSet/>
      <dgm:spPr/>
      <dgm:t>
        <a:bodyPr/>
        <a:lstStyle/>
        <a:p>
          <a:endParaRPr lang="en-GB"/>
        </a:p>
      </dgm:t>
    </dgm:pt>
    <dgm:pt modelId="{C4D18DE3-F424-496A-80BB-500EC8760267}" type="sibTrans" cxnId="{A6306A84-5110-4F22-A1F0-C983BB0A6684}">
      <dgm:prSet/>
      <dgm:spPr/>
      <dgm:t>
        <a:bodyPr/>
        <a:lstStyle/>
        <a:p>
          <a:endParaRPr lang="en-GB"/>
        </a:p>
      </dgm:t>
    </dgm:pt>
    <dgm:pt modelId="{F9B4CECD-E007-4550-B13F-AAF0668BA6A8}">
      <dgm:prSet/>
      <dgm:spPr/>
      <dgm:t>
        <a:bodyPr/>
        <a:lstStyle/>
        <a:p>
          <a:r>
            <a:rPr lang="en-GB" b="1" dirty="0"/>
            <a:t>2 </a:t>
          </a:r>
          <a:r>
            <a:rPr lang="ru-RU" b="1" dirty="0"/>
            <a:t>индивидуальных сессии</a:t>
          </a:r>
          <a:endParaRPr lang="en-GB" b="1" dirty="0"/>
        </a:p>
      </dgm:t>
    </dgm:pt>
    <dgm:pt modelId="{53A60988-659E-4E29-A59D-DCA2B42CC8FE}" type="parTrans" cxnId="{D9527E9D-3C24-40F5-B355-AB6D208A6CEC}">
      <dgm:prSet/>
      <dgm:spPr/>
      <dgm:t>
        <a:bodyPr/>
        <a:lstStyle/>
        <a:p>
          <a:endParaRPr lang="en-GB"/>
        </a:p>
      </dgm:t>
    </dgm:pt>
    <dgm:pt modelId="{CAA5126C-BE50-491E-AE9A-63CEC46D5FAE}" type="sibTrans" cxnId="{D9527E9D-3C24-40F5-B355-AB6D208A6CEC}">
      <dgm:prSet/>
      <dgm:spPr/>
      <dgm:t>
        <a:bodyPr/>
        <a:lstStyle/>
        <a:p>
          <a:endParaRPr lang="en-GB"/>
        </a:p>
      </dgm:t>
    </dgm:pt>
    <dgm:pt modelId="{16B85F7C-8211-4B1E-8EE2-83A7BBC4BBE1}">
      <dgm:prSet/>
      <dgm:spPr>
        <a:solidFill>
          <a:srgbClr val="CCCCFF">
            <a:alpha val="89804"/>
          </a:srgbClr>
        </a:solidFill>
      </dgm:spPr>
      <dgm:t>
        <a:bodyPr/>
        <a:lstStyle/>
        <a:p>
          <a:r>
            <a:rPr lang="en-GB" b="1" dirty="0"/>
            <a:t>6 </a:t>
          </a:r>
          <a:r>
            <a:rPr lang="ru-RU" b="1" dirty="0"/>
            <a:t>групповых сессий</a:t>
          </a:r>
          <a:endParaRPr lang="en-GB" b="1" dirty="0"/>
        </a:p>
      </dgm:t>
    </dgm:pt>
    <dgm:pt modelId="{FCB4A55A-9EF0-4E2C-90AE-C09D1B4A7815}" type="parTrans" cxnId="{CD063FF8-D24F-4BA7-8380-9A315D24DBDB}">
      <dgm:prSet/>
      <dgm:spPr/>
      <dgm:t>
        <a:bodyPr/>
        <a:lstStyle/>
        <a:p>
          <a:endParaRPr lang="en-GB"/>
        </a:p>
      </dgm:t>
    </dgm:pt>
    <dgm:pt modelId="{5D38D8F0-41B4-44FA-AB9F-F36E15281E2B}" type="sibTrans" cxnId="{CD063FF8-D24F-4BA7-8380-9A315D24DBDB}">
      <dgm:prSet/>
      <dgm:spPr/>
      <dgm:t>
        <a:bodyPr/>
        <a:lstStyle/>
        <a:p>
          <a:endParaRPr lang="en-GB"/>
        </a:p>
      </dgm:t>
    </dgm:pt>
    <dgm:pt modelId="{BFCB62B2-E1AD-4D22-A5D8-91EAB3DAACC2}">
      <dgm:prSet/>
      <dgm:spPr/>
      <dgm:t>
        <a:bodyPr/>
        <a:lstStyle/>
        <a:p>
          <a:r>
            <a:rPr lang="en-GB" b="1" dirty="0"/>
            <a:t>6 </a:t>
          </a:r>
          <a:r>
            <a:rPr lang="ru-RU" b="1" dirty="0"/>
            <a:t>групповых сессий</a:t>
          </a:r>
          <a:endParaRPr lang="en-GB" b="1" dirty="0"/>
        </a:p>
      </dgm:t>
    </dgm:pt>
    <dgm:pt modelId="{D7FD5434-E321-42E9-B303-1C3F56C6CF8E}" type="parTrans" cxnId="{A5D12C32-1A8A-4857-993E-4C67830C0F61}">
      <dgm:prSet/>
      <dgm:spPr/>
      <dgm:t>
        <a:bodyPr/>
        <a:lstStyle/>
        <a:p>
          <a:endParaRPr lang="en-GB"/>
        </a:p>
      </dgm:t>
    </dgm:pt>
    <dgm:pt modelId="{6C4AD438-E7D1-4DD0-9A01-AC5C0822E875}" type="sibTrans" cxnId="{A5D12C32-1A8A-4857-993E-4C67830C0F61}">
      <dgm:prSet/>
      <dgm:spPr/>
      <dgm:t>
        <a:bodyPr/>
        <a:lstStyle/>
        <a:p>
          <a:endParaRPr lang="en-GB"/>
        </a:p>
      </dgm:t>
    </dgm:pt>
    <dgm:pt modelId="{019B7EED-E8BA-4D59-8581-91EF30C8E32E}">
      <dgm:prSet/>
      <dgm:spPr/>
      <dgm:t>
        <a:bodyPr/>
        <a:lstStyle/>
        <a:p>
          <a:r>
            <a:rPr lang="en-GB" b="1" dirty="0"/>
            <a:t>6 </a:t>
          </a:r>
          <a:r>
            <a:rPr lang="ru-RU" b="1" dirty="0"/>
            <a:t>групповых сессий</a:t>
          </a:r>
          <a:endParaRPr lang="en-GB" b="1" dirty="0"/>
        </a:p>
      </dgm:t>
    </dgm:pt>
    <dgm:pt modelId="{81AC28E7-CE67-4613-8375-9C9E4D4E3815}" type="parTrans" cxnId="{2ABC8D6D-03AE-4D5B-8F18-B63B8C0E3D17}">
      <dgm:prSet/>
      <dgm:spPr/>
      <dgm:t>
        <a:bodyPr/>
        <a:lstStyle/>
        <a:p>
          <a:endParaRPr lang="en-GB"/>
        </a:p>
      </dgm:t>
    </dgm:pt>
    <dgm:pt modelId="{6CF02AFE-6406-4E90-8AA4-463CE019CB39}" type="sibTrans" cxnId="{2ABC8D6D-03AE-4D5B-8F18-B63B8C0E3D17}">
      <dgm:prSet/>
      <dgm:spPr/>
      <dgm:t>
        <a:bodyPr/>
        <a:lstStyle/>
        <a:p>
          <a:endParaRPr lang="en-GB"/>
        </a:p>
      </dgm:t>
    </dgm:pt>
    <dgm:pt modelId="{305DDF6D-993F-4987-8FF2-35A555CEF8DE}">
      <dgm:prSet/>
      <dgm:spPr/>
      <dgm:t>
        <a:bodyPr/>
        <a:lstStyle/>
        <a:p>
          <a:r>
            <a:rPr lang="en-GB" b="1" dirty="0"/>
            <a:t>6 </a:t>
          </a:r>
          <a:r>
            <a:rPr lang="ru-RU" b="1" dirty="0"/>
            <a:t>групповых сессий</a:t>
          </a:r>
          <a:endParaRPr lang="en-GB" b="1" dirty="0"/>
        </a:p>
      </dgm:t>
    </dgm:pt>
    <dgm:pt modelId="{66954F4A-42AE-4CDB-8474-B23152EA334D}" type="parTrans" cxnId="{D0ABE4A9-E75A-4C88-BC6A-4E205F7C370F}">
      <dgm:prSet/>
      <dgm:spPr/>
      <dgm:t>
        <a:bodyPr/>
        <a:lstStyle/>
        <a:p>
          <a:endParaRPr lang="en-GB"/>
        </a:p>
      </dgm:t>
    </dgm:pt>
    <dgm:pt modelId="{A1AB4435-DF7B-40A6-9EEF-56C266BAB298}" type="sibTrans" cxnId="{D0ABE4A9-E75A-4C88-BC6A-4E205F7C370F}">
      <dgm:prSet/>
      <dgm:spPr/>
      <dgm:t>
        <a:bodyPr/>
        <a:lstStyle/>
        <a:p>
          <a:endParaRPr lang="en-GB"/>
        </a:p>
      </dgm:t>
    </dgm:pt>
    <dgm:pt modelId="{EA2405D0-76CA-4D24-B3FD-D636508572E1}">
      <dgm:prSet/>
      <dgm:spPr>
        <a:solidFill>
          <a:srgbClr val="CCCCFF">
            <a:alpha val="89804"/>
          </a:srgbClr>
        </a:solidFill>
      </dgm:spPr>
      <dgm:t>
        <a:bodyPr/>
        <a:lstStyle/>
        <a:p>
          <a:r>
            <a:rPr lang="en-GB" b="1" dirty="0"/>
            <a:t>1 </a:t>
          </a:r>
          <a:r>
            <a:rPr lang="ru-RU" b="1" dirty="0"/>
            <a:t>индивидуальная сессия</a:t>
          </a:r>
          <a:endParaRPr lang="en-GB" b="1" dirty="0"/>
        </a:p>
      </dgm:t>
    </dgm:pt>
    <dgm:pt modelId="{D7ADE4DB-FB0C-49C1-BC4B-839A0F1F8B6F}" type="parTrans" cxnId="{2605519B-679C-4445-ABC6-DFCC1703CC21}">
      <dgm:prSet/>
      <dgm:spPr/>
      <dgm:t>
        <a:bodyPr/>
        <a:lstStyle/>
        <a:p>
          <a:endParaRPr lang="en-GB"/>
        </a:p>
      </dgm:t>
    </dgm:pt>
    <dgm:pt modelId="{ED8ACE6A-9110-4A14-93C1-B3DA36B0139D}" type="sibTrans" cxnId="{2605519B-679C-4445-ABC6-DFCC1703CC21}">
      <dgm:prSet/>
      <dgm:spPr/>
      <dgm:t>
        <a:bodyPr/>
        <a:lstStyle/>
        <a:p>
          <a:endParaRPr lang="en-GB"/>
        </a:p>
      </dgm:t>
    </dgm:pt>
    <dgm:pt modelId="{C723D17C-A4FC-4D8A-AFF3-D4F273836212}">
      <dgm:prSet/>
      <dgm:spPr/>
      <dgm:t>
        <a:bodyPr/>
        <a:lstStyle/>
        <a:p>
          <a:r>
            <a:rPr lang="en-GB" b="1" dirty="0"/>
            <a:t>1 </a:t>
          </a:r>
          <a:r>
            <a:rPr lang="ru-RU" b="1" dirty="0"/>
            <a:t>индивидуальная сессия</a:t>
          </a:r>
          <a:endParaRPr lang="en-GB" b="1" dirty="0"/>
        </a:p>
      </dgm:t>
    </dgm:pt>
    <dgm:pt modelId="{CD46F9D3-FD88-493B-8810-1ECD59F20005}" type="parTrans" cxnId="{3DC63006-32D1-4EA6-9DA7-3EBA94301945}">
      <dgm:prSet/>
      <dgm:spPr/>
      <dgm:t>
        <a:bodyPr/>
        <a:lstStyle/>
        <a:p>
          <a:endParaRPr lang="en-GB"/>
        </a:p>
      </dgm:t>
    </dgm:pt>
    <dgm:pt modelId="{BE773FE4-D931-49D0-8703-A5394D07648C}" type="sibTrans" cxnId="{3DC63006-32D1-4EA6-9DA7-3EBA94301945}">
      <dgm:prSet/>
      <dgm:spPr/>
      <dgm:t>
        <a:bodyPr/>
        <a:lstStyle/>
        <a:p>
          <a:endParaRPr lang="en-GB"/>
        </a:p>
      </dgm:t>
    </dgm:pt>
    <dgm:pt modelId="{817CC95C-9605-4FDA-B412-A42540417B03}">
      <dgm:prSet/>
      <dgm:spPr/>
      <dgm:t>
        <a:bodyPr/>
        <a:lstStyle/>
        <a:p>
          <a:r>
            <a:rPr lang="en-GB" b="1" dirty="0"/>
            <a:t>1 </a:t>
          </a:r>
          <a:r>
            <a:rPr lang="ru-RU" b="1" dirty="0"/>
            <a:t>индивидуальная сессия</a:t>
          </a:r>
          <a:endParaRPr lang="en-GB" b="1" dirty="0"/>
        </a:p>
      </dgm:t>
    </dgm:pt>
    <dgm:pt modelId="{A23A7E08-358E-4CE1-80D4-98F109D70935}" type="parTrans" cxnId="{96199E0E-B65F-4765-92F6-6A667EA99A8F}">
      <dgm:prSet/>
      <dgm:spPr/>
      <dgm:t>
        <a:bodyPr/>
        <a:lstStyle/>
        <a:p>
          <a:endParaRPr lang="en-GB"/>
        </a:p>
      </dgm:t>
    </dgm:pt>
    <dgm:pt modelId="{BC886EB2-4632-4D20-B59B-A865B2AD2CA3}" type="sibTrans" cxnId="{96199E0E-B65F-4765-92F6-6A667EA99A8F}">
      <dgm:prSet/>
      <dgm:spPr/>
      <dgm:t>
        <a:bodyPr/>
        <a:lstStyle/>
        <a:p>
          <a:endParaRPr lang="en-GB"/>
        </a:p>
      </dgm:t>
    </dgm:pt>
    <dgm:pt modelId="{B76C9E8A-E1DC-4AD7-A18E-F60C2DDCC68C}">
      <dgm:prSet/>
      <dgm:spPr/>
      <dgm:t>
        <a:bodyPr/>
        <a:lstStyle/>
        <a:p>
          <a:r>
            <a:rPr lang="en-GB" b="1" dirty="0"/>
            <a:t>1 </a:t>
          </a:r>
          <a:r>
            <a:rPr lang="ru-RU" b="1" dirty="0"/>
            <a:t>индивидуальная сессия</a:t>
          </a:r>
          <a:endParaRPr lang="en-GB" b="1" dirty="0"/>
        </a:p>
      </dgm:t>
    </dgm:pt>
    <dgm:pt modelId="{275753F2-94A2-4719-B772-5E9E3764CC6A}" type="parTrans" cxnId="{41D85BB7-D47C-4CC9-A27C-A26660DB5826}">
      <dgm:prSet/>
      <dgm:spPr/>
      <dgm:t>
        <a:bodyPr/>
        <a:lstStyle/>
        <a:p>
          <a:endParaRPr lang="en-GB"/>
        </a:p>
      </dgm:t>
    </dgm:pt>
    <dgm:pt modelId="{42DEB412-E02A-4794-9153-A21FD24E4731}" type="sibTrans" cxnId="{41D85BB7-D47C-4CC9-A27C-A26660DB5826}">
      <dgm:prSet/>
      <dgm:spPr/>
      <dgm:t>
        <a:bodyPr/>
        <a:lstStyle/>
        <a:p>
          <a:endParaRPr lang="en-GB"/>
        </a:p>
      </dgm:t>
    </dgm:pt>
    <dgm:pt modelId="{A69055DF-B741-4E5E-A502-13B23B7298A5}" type="pres">
      <dgm:prSet presAssocID="{A1848161-742C-43E7-9638-3CD9AD359C96}" presName="Name0" presStyleCnt="0">
        <dgm:presLayoutVars>
          <dgm:dir/>
          <dgm:animLvl val="lvl"/>
          <dgm:resizeHandles val="exact"/>
        </dgm:presLayoutVars>
      </dgm:prSet>
      <dgm:spPr/>
      <dgm:t>
        <a:bodyPr/>
        <a:lstStyle/>
        <a:p>
          <a:endParaRPr lang="ru-RU"/>
        </a:p>
      </dgm:t>
    </dgm:pt>
    <dgm:pt modelId="{02C2B41C-EC88-42BD-8352-2D30F2A224BE}" type="pres">
      <dgm:prSet presAssocID="{F8191876-0170-460F-8F4F-EA64F2018DEB}" presName="composite" presStyleCnt="0"/>
      <dgm:spPr/>
    </dgm:pt>
    <dgm:pt modelId="{E27D9D77-0F08-4B93-9FF3-199DAC0C08A3}" type="pres">
      <dgm:prSet presAssocID="{F8191876-0170-460F-8F4F-EA64F2018DEB}" presName="parTx" presStyleLbl="alignNode1" presStyleIdx="0" presStyleCnt="5">
        <dgm:presLayoutVars>
          <dgm:chMax val="0"/>
          <dgm:chPref val="0"/>
          <dgm:bulletEnabled val="1"/>
        </dgm:presLayoutVars>
      </dgm:prSet>
      <dgm:spPr/>
      <dgm:t>
        <a:bodyPr/>
        <a:lstStyle/>
        <a:p>
          <a:endParaRPr lang="ru-RU"/>
        </a:p>
      </dgm:t>
    </dgm:pt>
    <dgm:pt modelId="{5396CBDE-6AF9-4659-B117-524468045F0F}" type="pres">
      <dgm:prSet presAssocID="{F8191876-0170-460F-8F4F-EA64F2018DEB}" presName="desTx" presStyleLbl="alignAccFollowNode1" presStyleIdx="0" presStyleCnt="5">
        <dgm:presLayoutVars>
          <dgm:bulletEnabled val="1"/>
        </dgm:presLayoutVars>
      </dgm:prSet>
      <dgm:spPr/>
      <dgm:t>
        <a:bodyPr/>
        <a:lstStyle/>
        <a:p>
          <a:endParaRPr lang="ru-RU"/>
        </a:p>
      </dgm:t>
    </dgm:pt>
    <dgm:pt modelId="{EF5DE3CE-421C-4E67-8CD8-2895D04744AE}" type="pres">
      <dgm:prSet presAssocID="{AE94A4B0-3D4B-4CF7-AC41-5B6D22E7E81E}" presName="space" presStyleCnt="0"/>
      <dgm:spPr/>
    </dgm:pt>
    <dgm:pt modelId="{A5902CB6-DBFF-4188-8BC9-8EA5D1D76266}" type="pres">
      <dgm:prSet presAssocID="{14F5F335-DCCE-4843-9975-0DD9250E4CDC}" presName="composite" presStyleCnt="0"/>
      <dgm:spPr/>
    </dgm:pt>
    <dgm:pt modelId="{ED9D8B17-90AE-484C-B8F1-B6A78FF2052C}" type="pres">
      <dgm:prSet presAssocID="{14F5F335-DCCE-4843-9975-0DD9250E4CDC}" presName="parTx" presStyleLbl="alignNode1" presStyleIdx="1" presStyleCnt="5">
        <dgm:presLayoutVars>
          <dgm:chMax val="0"/>
          <dgm:chPref val="0"/>
          <dgm:bulletEnabled val="1"/>
        </dgm:presLayoutVars>
      </dgm:prSet>
      <dgm:spPr/>
      <dgm:t>
        <a:bodyPr/>
        <a:lstStyle/>
        <a:p>
          <a:endParaRPr lang="ru-RU"/>
        </a:p>
      </dgm:t>
    </dgm:pt>
    <dgm:pt modelId="{65B49169-942B-4C20-BBE8-C5A71FFF3C5B}" type="pres">
      <dgm:prSet presAssocID="{14F5F335-DCCE-4843-9975-0DD9250E4CDC}" presName="desTx" presStyleLbl="alignAccFollowNode1" presStyleIdx="1" presStyleCnt="5">
        <dgm:presLayoutVars>
          <dgm:bulletEnabled val="1"/>
        </dgm:presLayoutVars>
      </dgm:prSet>
      <dgm:spPr/>
      <dgm:t>
        <a:bodyPr/>
        <a:lstStyle/>
        <a:p>
          <a:endParaRPr lang="ru-RU"/>
        </a:p>
      </dgm:t>
    </dgm:pt>
    <dgm:pt modelId="{2012B1C0-693B-47C9-AF2C-6B6C65BDE66E}" type="pres">
      <dgm:prSet presAssocID="{7AD0085E-54D4-47AF-9F04-D9189BCB9D4C}" presName="space" presStyleCnt="0"/>
      <dgm:spPr/>
    </dgm:pt>
    <dgm:pt modelId="{31AE4598-9982-4255-8A42-150A99F36912}" type="pres">
      <dgm:prSet presAssocID="{BF0170E9-C90D-4644-A59C-5C79A0C1B1DC}" presName="composite" presStyleCnt="0"/>
      <dgm:spPr/>
    </dgm:pt>
    <dgm:pt modelId="{C34984E6-D70B-475D-A361-0008E89A0A19}" type="pres">
      <dgm:prSet presAssocID="{BF0170E9-C90D-4644-A59C-5C79A0C1B1DC}" presName="parTx" presStyleLbl="alignNode1" presStyleIdx="2" presStyleCnt="5">
        <dgm:presLayoutVars>
          <dgm:chMax val="0"/>
          <dgm:chPref val="0"/>
          <dgm:bulletEnabled val="1"/>
        </dgm:presLayoutVars>
      </dgm:prSet>
      <dgm:spPr/>
      <dgm:t>
        <a:bodyPr/>
        <a:lstStyle/>
        <a:p>
          <a:endParaRPr lang="ru-RU"/>
        </a:p>
      </dgm:t>
    </dgm:pt>
    <dgm:pt modelId="{1AFCA5DF-6648-4911-BE44-621ED7BB723B}" type="pres">
      <dgm:prSet presAssocID="{BF0170E9-C90D-4644-A59C-5C79A0C1B1DC}" presName="desTx" presStyleLbl="alignAccFollowNode1" presStyleIdx="2" presStyleCnt="5">
        <dgm:presLayoutVars>
          <dgm:bulletEnabled val="1"/>
        </dgm:presLayoutVars>
      </dgm:prSet>
      <dgm:spPr/>
      <dgm:t>
        <a:bodyPr/>
        <a:lstStyle/>
        <a:p>
          <a:endParaRPr lang="ru-RU"/>
        </a:p>
      </dgm:t>
    </dgm:pt>
    <dgm:pt modelId="{D636B154-6187-47EE-A65E-1444AADA5A3D}" type="pres">
      <dgm:prSet presAssocID="{99891370-09F6-4F18-85DD-856CBC403E63}" presName="space" presStyleCnt="0"/>
      <dgm:spPr/>
    </dgm:pt>
    <dgm:pt modelId="{4F6A65F9-7C79-4ED8-91F3-473A61E92459}" type="pres">
      <dgm:prSet presAssocID="{DA1B0D55-09BE-4AC5-94FB-AE0BB4885735}" presName="composite" presStyleCnt="0"/>
      <dgm:spPr/>
    </dgm:pt>
    <dgm:pt modelId="{18A2834D-EDC6-4102-8B52-57D6160DC798}" type="pres">
      <dgm:prSet presAssocID="{DA1B0D55-09BE-4AC5-94FB-AE0BB4885735}" presName="parTx" presStyleLbl="alignNode1" presStyleIdx="3" presStyleCnt="5">
        <dgm:presLayoutVars>
          <dgm:chMax val="0"/>
          <dgm:chPref val="0"/>
          <dgm:bulletEnabled val="1"/>
        </dgm:presLayoutVars>
      </dgm:prSet>
      <dgm:spPr/>
      <dgm:t>
        <a:bodyPr/>
        <a:lstStyle/>
        <a:p>
          <a:endParaRPr lang="ru-RU"/>
        </a:p>
      </dgm:t>
    </dgm:pt>
    <dgm:pt modelId="{33C0F62C-293E-4E62-A189-77902AD2B58E}" type="pres">
      <dgm:prSet presAssocID="{DA1B0D55-09BE-4AC5-94FB-AE0BB4885735}" presName="desTx" presStyleLbl="alignAccFollowNode1" presStyleIdx="3" presStyleCnt="5">
        <dgm:presLayoutVars>
          <dgm:bulletEnabled val="1"/>
        </dgm:presLayoutVars>
      </dgm:prSet>
      <dgm:spPr/>
      <dgm:t>
        <a:bodyPr/>
        <a:lstStyle/>
        <a:p>
          <a:endParaRPr lang="ru-RU"/>
        </a:p>
      </dgm:t>
    </dgm:pt>
    <dgm:pt modelId="{76ACC8AE-3CB6-44D6-A3D1-1E4A98958372}" type="pres">
      <dgm:prSet presAssocID="{8EE0EA35-51DD-4DA6-87C4-FEBDBEDF7155}" presName="space" presStyleCnt="0"/>
      <dgm:spPr/>
    </dgm:pt>
    <dgm:pt modelId="{41CFDDE4-ABAA-4641-B2C9-AEDCF074915B}" type="pres">
      <dgm:prSet presAssocID="{E7DBA6CD-BCE7-4AE1-ADD6-E907CB09575B}" presName="composite" presStyleCnt="0"/>
      <dgm:spPr/>
    </dgm:pt>
    <dgm:pt modelId="{24532473-E1EF-4A60-A2C3-54953AD2DE20}" type="pres">
      <dgm:prSet presAssocID="{E7DBA6CD-BCE7-4AE1-ADD6-E907CB09575B}" presName="parTx" presStyleLbl="alignNode1" presStyleIdx="4" presStyleCnt="5">
        <dgm:presLayoutVars>
          <dgm:chMax val="0"/>
          <dgm:chPref val="0"/>
          <dgm:bulletEnabled val="1"/>
        </dgm:presLayoutVars>
      </dgm:prSet>
      <dgm:spPr/>
      <dgm:t>
        <a:bodyPr/>
        <a:lstStyle/>
        <a:p>
          <a:endParaRPr lang="ru-RU"/>
        </a:p>
      </dgm:t>
    </dgm:pt>
    <dgm:pt modelId="{502BF3B6-B334-42B2-BC83-E72DDD1D0AF2}" type="pres">
      <dgm:prSet presAssocID="{E7DBA6CD-BCE7-4AE1-ADD6-E907CB09575B}" presName="desTx" presStyleLbl="alignAccFollowNode1" presStyleIdx="4" presStyleCnt="5">
        <dgm:presLayoutVars>
          <dgm:bulletEnabled val="1"/>
        </dgm:presLayoutVars>
      </dgm:prSet>
      <dgm:spPr/>
      <dgm:t>
        <a:bodyPr/>
        <a:lstStyle/>
        <a:p>
          <a:endParaRPr lang="ru-RU"/>
        </a:p>
      </dgm:t>
    </dgm:pt>
  </dgm:ptLst>
  <dgm:cxnLst>
    <dgm:cxn modelId="{67FF3AD6-9B69-4EAE-9030-F9C4A3AE08F5}" type="presOf" srcId="{A1848161-742C-43E7-9638-3CD9AD359C96}" destId="{A69055DF-B741-4E5E-A502-13B23B7298A5}" srcOrd="0" destOrd="0" presId="urn:microsoft.com/office/officeart/2005/8/layout/hList1"/>
    <dgm:cxn modelId="{73BE3EFC-1B68-4FDD-93F3-D34D0329FEF8}" type="presOf" srcId="{BF0170E9-C90D-4644-A59C-5C79A0C1B1DC}" destId="{C34984E6-D70B-475D-A361-0008E89A0A19}" srcOrd="0" destOrd="0" presId="urn:microsoft.com/office/officeart/2005/8/layout/hList1"/>
    <dgm:cxn modelId="{2ABC8D6D-03AE-4D5B-8F18-B63B8C0E3D17}" srcId="{DA1B0D55-09BE-4AC5-94FB-AE0BB4885735}" destId="{019B7EED-E8BA-4D59-8581-91EF30C8E32E}" srcOrd="0" destOrd="0" parTransId="{81AC28E7-CE67-4613-8375-9C9E4D4E3815}" sibTransId="{6CF02AFE-6406-4E90-8AA4-463CE019CB39}"/>
    <dgm:cxn modelId="{C3A7AE22-18CB-4D6B-882C-CC42F2AEAAD4}" type="presOf" srcId="{019B7EED-E8BA-4D59-8581-91EF30C8E32E}" destId="{33C0F62C-293E-4E62-A189-77902AD2B58E}" srcOrd="0" destOrd="0" presId="urn:microsoft.com/office/officeart/2005/8/layout/hList1"/>
    <dgm:cxn modelId="{0CFD20EF-CA8A-4AF3-B03E-25C92B66513F}" type="presOf" srcId="{B76C9E8A-E1DC-4AD7-A18E-F60C2DDCC68C}" destId="{502BF3B6-B334-42B2-BC83-E72DDD1D0AF2}" srcOrd="0" destOrd="1" presId="urn:microsoft.com/office/officeart/2005/8/layout/hList1"/>
    <dgm:cxn modelId="{D9527E9D-3C24-40F5-B355-AB6D208A6CEC}" srcId="{F8191876-0170-460F-8F4F-EA64F2018DEB}" destId="{F9B4CECD-E007-4550-B13F-AAF0668BA6A8}" srcOrd="1" destOrd="0" parTransId="{53A60988-659E-4E29-A59D-DCA2B42CC8FE}" sibTransId="{CAA5126C-BE50-491E-AE9A-63CEC46D5FAE}"/>
    <dgm:cxn modelId="{294BB3E3-8F3B-4B16-BAC9-0A2D121F5BF7}" type="presOf" srcId="{F9B4CECD-E007-4550-B13F-AAF0668BA6A8}" destId="{5396CBDE-6AF9-4659-B117-524468045F0F}" srcOrd="0" destOrd="1" presId="urn:microsoft.com/office/officeart/2005/8/layout/hList1"/>
    <dgm:cxn modelId="{1784B93F-7722-40AC-A916-E149D7827823}" srcId="{A1848161-742C-43E7-9638-3CD9AD359C96}" destId="{E7DBA6CD-BCE7-4AE1-ADD6-E907CB09575B}" srcOrd="4" destOrd="0" parTransId="{AD21839C-7B97-494A-BD85-F38C950E779F}" sibTransId="{232C6CC2-ACD1-4A06-A438-CDC1CFA0E1D1}"/>
    <dgm:cxn modelId="{D715E125-D562-4696-9872-95E2343B0CAF}" type="presOf" srcId="{305DDF6D-993F-4987-8FF2-35A555CEF8DE}" destId="{502BF3B6-B334-42B2-BC83-E72DDD1D0AF2}" srcOrd="0" destOrd="0" presId="urn:microsoft.com/office/officeart/2005/8/layout/hList1"/>
    <dgm:cxn modelId="{3DC63006-32D1-4EA6-9DA7-3EBA94301945}" srcId="{BF0170E9-C90D-4644-A59C-5C79A0C1B1DC}" destId="{C723D17C-A4FC-4D8A-AFF3-D4F273836212}" srcOrd="1" destOrd="0" parTransId="{CD46F9D3-FD88-493B-8810-1ECD59F20005}" sibTransId="{BE773FE4-D931-49D0-8703-A5394D07648C}"/>
    <dgm:cxn modelId="{CD063FF8-D24F-4BA7-8380-9A315D24DBDB}" srcId="{14F5F335-DCCE-4843-9975-0DD9250E4CDC}" destId="{16B85F7C-8211-4B1E-8EE2-83A7BBC4BBE1}" srcOrd="0" destOrd="0" parTransId="{FCB4A55A-9EF0-4E2C-90AE-C09D1B4A7815}" sibTransId="{5D38D8F0-41B4-44FA-AB9F-F36E15281E2B}"/>
    <dgm:cxn modelId="{9F04D9CD-8690-423D-9829-E89A34DD42EE}" srcId="{A1848161-742C-43E7-9638-3CD9AD359C96}" destId="{F8191876-0170-460F-8F4F-EA64F2018DEB}" srcOrd="0" destOrd="0" parTransId="{768DF064-E2DA-4D1C-A6D4-8D8685F635C5}" sibTransId="{AE94A4B0-3D4B-4CF7-AC41-5B6D22E7E81E}"/>
    <dgm:cxn modelId="{AC92D914-DCBF-4CA8-9C1C-6B6B322AC315}" type="presOf" srcId="{BFCB62B2-E1AD-4D22-A5D8-91EAB3DAACC2}" destId="{1AFCA5DF-6648-4911-BE44-621ED7BB723B}" srcOrd="0" destOrd="0" presId="urn:microsoft.com/office/officeart/2005/8/layout/hList1"/>
    <dgm:cxn modelId="{B9E0D4AF-5CC3-4EBE-A2AF-1874F7F7D8F9}" type="presOf" srcId="{E7DBA6CD-BCE7-4AE1-ADD6-E907CB09575B}" destId="{24532473-E1EF-4A60-A2C3-54953AD2DE20}" srcOrd="0" destOrd="0" presId="urn:microsoft.com/office/officeart/2005/8/layout/hList1"/>
    <dgm:cxn modelId="{361104E4-31D4-483D-9C69-59AB79A572F3}" type="presOf" srcId="{817CC95C-9605-4FDA-B412-A42540417B03}" destId="{33C0F62C-293E-4E62-A189-77902AD2B58E}" srcOrd="0" destOrd="1" presId="urn:microsoft.com/office/officeart/2005/8/layout/hList1"/>
    <dgm:cxn modelId="{96199E0E-B65F-4765-92F6-6A667EA99A8F}" srcId="{DA1B0D55-09BE-4AC5-94FB-AE0BB4885735}" destId="{817CC95C-9605-4FDA-B412-A42540417B03}" srcOrd="1" destOrd="0" parTransId="{A23A7E08-358E-4CE1-80D4-98F109D70935}" sibTransId="{BC886EB2-4632-4D20-B59B-A865B2AD2CA3}"/>
    <dgm:cxn modelId="{2605519B-679C-4445-ABC6-DFCC1703CC21}" srcId="{14F5F335-DCCE-4843-9975-0DD9250E4CDC}" destId="{EA2405D0-76CA-4D24-B3FD-D636508572E1}" srcOrd="1" destOrd="0" parTransId="{D7ADE4DB-FB0C-49C1-BC4B-839A0F1F8B6F}" sibTransId="{ED8ACE6A-9110-4A14-93C1-B3DA36B0139D}"/>
    <dgm:cxn modelId="{5780373A-74DF-420C-9C87-1E92F8F01CC4}" type="presOf" srcId="{3C7D5DBD-9ABC-4ABC-9075-A9F800C7C697}" destId="{5396CBDE-6AF9-4659-B117-524468045F0F}" srcOrd="0" destOrd="0" presId="urn:microsoft.com/office/officeart/2005/8/layout/hList1"/>
    <dgm:cxn modelId="{D0ABE4A9-E75A-4C88-BC6A-4E205F7C370F}" srcId="{E7DBA6CD-BCE7-4AE1-ADD6-E907CB09575B}" destId="{305DDF6D-993F-4987-8FF2-35A555CEF8DE}" srcOrd="0" destOrd="0" parTransId="{66954F4A-42AE-4CDB-8474-B23152EA334D}" sibTransId="{A1AB4435-DF7B-40A6-9EEF-56C266BAB298}"/>
    <dgm:cxn modelId="{1E76F7B8-9332-4FF8-A0BD-A4880811041E}" srcId="{A1848161-742C-43E7-9638-3CD9AD359C96}" destId="{BF0170E9-C90D-4644-A59C-5C79A0C1B1DC}" srcOrd="2" destOrd="0" parTransId="{8F807150-54DD-487C-9EE5-FA47F76CAD96}" sibTransId="{99891370-09F6-4F18-85DD-856CBC403E63}"/>
    <dgm:cxn modelId="{A6306A84-5110-4F22-A1F0-C983BB0A6684}" srcId="{F8191876-0170-460F-8F4F-EA64F2018DEB}" destId="{3C7D5DBD-9ABC-4ABC-9075-A9F800C7C697}" srcOrd="0" destOrd="0" parTransId="{5450B6A0-49A6-4FF1-AC94-1D43CC39846D}" sibTransId="{C4D18DE3-F424-496A-80BB-500EC8760267}"/>
    <dgm:cxn modelId="{AC94700A-5D9E-49FE-99B4-5225DD79686D}" srcId="{A1848161-742C-43E7-9638-3CD9AD359C96}" destId="{14F5F335-DCCE-4843-9975-0DD9250E4CDC}" srcOrd="1" destOrd="0" parTransId="{921DD2F1-428C-4693-8749-D161DA4DEE5B}" sibTransId="{7AD0085E-54D4-47AF-9F04-D9189BCB9D4C}"/>
    <dgm:cxn modelId="{26032556-3268-4780-9FA0-1FC01F1A25D8}" type="presOf" srcId="{F8191876-0170-460F-8F4F-EA64F2018DEB}" destId="{E27D9D77-0F08-4B93-9FF3-199DAC0C08A3}" srcOrd="0" destOrd="0" presId="urn:microsoft.com/office/officeart/2005/8/layout/hList1"/>
    <dgm:cxn modelId="{3DFD35A0-9534-45C0-A728-68BC5B88F70F}" type="presOf" srcId="{DA1B0D55-09BE-4AC5-94FB-AE0BB4885735}" destId="{18A2834D-EDC6-4102-8B52-57D6160DC798}" srcOrd="0" destOrd="0" presId="urn:microsoft.com/office/officeart/2005/8/layout/hList1"/>
    <dgm:cxn modelId="{425353E2-90AC-4EB4-B18F-5D0E6BC2CF14}" srcId="{A1848161-742C-43E7-9638-3CD9AD359C96}" destId="{DA1B0D55-09BE-4AC5-94FB-AE0BB4885735}" srcOrd="3" destOrd="0" parTransId="{19102A5C-83A3-450B-824E-4BA6DEE3C3AA}" sibTransId="{8EE0EA35-51DD-4DA6-87C4-FEBDBEDF7155}"/>
    <dgm:cxn modelId="{41D85BB7-D47C-4CC9-A27C-A26660DB5826}" srcId="{E7DBA6CD-BCE7-4AE1-ADD6-E907CB09575B}" destId="{B76C9E8A-E1DC-4AD7-A18E-F60C2DDCC68C}" srcOrd="1" destOrd="0" parTransId="{275753F2-94A2-4719-B772-5E9E3764CC6A}" sibTransId="{42DEB412-E02A-4794-9153-A21FD24E4731}"/>
    <dgm:cxn modelId="{4E56E9AE-2C6D-4D38-8E9F-3A5E5EA4AC10}" type="presOf" srcId="{14F5F335-DCCE-4843-9975-0DD9250E4CDC}" destId="{ED9D8B17-90AE-484C-B8F1-B6A78FF2052C}" srcOrd="0" destOrd="0" presId="urn:microsoft.com/office/officeart/2005/8/layout/hList1"/>
    <dgm:cxn modelId="{CF1F5BF3-F707-4BEA-AF59-119CBB249D1F}" type="presOf" srcId="{16B85F7C-8211-4B1E-8EE2-83A7BBC4BBE1}" destId="{65B49169-942B-4C20-BBE8-C5A71FFF3C5B}" srcOrd="0" destOrd="0" presId="urn:microsoft.com/office/officeart/2005/8/layout/hList1"/>
    <dgm:cxn modelId="{6FF16D4D-9C40-4645-88AB-E4A8A99E5595}" type="presOf" srcId="{C723D17C-A4FC-4D8A-AFF3-D4F273836212}" destId="{1AFCA5DF-6648-4911-BE44-621ED7BB723B}" srcOrd="0" destOrd="1" presId="urn:microsoft.com/office/officeart/2005/8/layout/hList1"/>
    <dgm:cxn modelId="{4DFF8CB2-B2C3-4A1F-9963-B2995E49C9B0}" type="presOf" srcId="{EA2405D0-76CA-4D24-B3FD-D636508572E1}" destId="{65B49169-942B-4C20-BBE8-C5A71FFF3C5B}" srcOrd="0" destOrd="1" presId="urn:microsoft.com/office/officeart/2005/8/layout/hList1"/>
    <dgm:cxn modelId="{A5D12C32-1A8A-4857-993E-4C67830C0F61}" srcId="{BF0170E9-C90D-4644-A59C-5C79A0C1B1DC}" destId="{BFCB62B2-E1AD-4D22-A5D8-91EAB3DAACC2}" srcOrd="0" destOrd="0" parTransId="{D7FD5434-E321-42E9-B303-1C3F56C6CF8E}" sibTransId="{6C4AD438-E7D1-4DD0-9A01-AC5C0822E875}"/>
    <dgm:cxn modelId="{ED6E07C9-982E-4A04-8B69-E9EB44414C12}" type="presParOf" srcId="{A69055DF-B741-4E5E-A502-13B23B7298A5}" destId="{02C2B41C-EC88-42BD-8352-2D30F2A224BE}" srcOrd="0" destOrd="0" presId="urn:microsoft.com/office/officeart/2005/8/layout/hList1"/>
    <dgm:cxn modelId="{082C40D2-ACA2-47FC-AF90-7A36A23432AC}" type="presParOf" srcId="{02C2B41C-EC88-42BD-8352-2D30F2A224BE}" destId="{E27D9D77-0F08-4B93-9FF3-199DAC0C08A3}" srcOrd="0" destOrd="0" presId="urn:microsoft.com/office/officeart/2005/8/layout/hList1"/>
    <dgm:cxn modelId="{AD5E0181-6DC0-4B3B-AF6C-90707EE995CE}" type="presParOf" srcId="{02C2B41C-EC88-42BD-8352-2D30F2A224BE}" destId="{5396CBDE-6AF9-4659-B117-524468045F0F}" srcOrd="1" destOrd="0" presId="urn:microsoft.com/office/officeart/2005/8/layout/hList1"/>
    <dgm:cxn modelId="{80F1683C-8BFA-4DA4-B9D8-41A767AD664B}" type="presParOf" srcId="{A69055DF-B741-4E5E-A502-13B23B7298A5}" destId="{EF5DE3CE-421C-4E67-8CD8-2895D04744AE}" srcOrd="1" destOrd="0" presId="urn:microsoft.com/office/officeart/2005/8/layout/hList1"/>
    <dgm:cxn modelId="{AB9CA127-5BF4-4BCF-B4CC-61073C2E1560}" type="presParOf" srcId="{A69055DF-B741-4E5E-A502-13B23B7298A5}" destId="{A5902CB6-DBFF-4188-8BC9-8EA5D1D76266}" srcOrd="2" destOrd="0" presId="urn:microsoft.com/office/officeart/2005/8/layout/hList1"/>
    <dgm:cxn modelId="{12A466FC-DF90-40BC-A6BD-C770D64DBF47}" type="presParOf" srcId="{A5902CB6-DBFF-4188-8BC9-8EA5D1D76266}" destId="{ED9D8B17-90AE-484C-B8F1-B6A78FF2052C}" srcOrd="0" destOrd="0" presId="urn:microsoft.com/office/officeart/2005/8/layout/hList1"/>
    <dgm:cxn modelId="{9FA6A871-0E0A-4E3E-A1DB-F03504240BB1}" type="presParOf" srcId="{A5902CB6-DBFF-4188-8BC9-8EA5D1D76266}" destId="{65B49169-942B-4C20-BBE8-C5A71FFF3C5B}" srcOrd="1" destOrd="0" presId="urn:microsoft.com/office/officeart/2005/8/layout/hList1"/>
    <dgm:cxn modelId="{07BFDC4C-30C5-493B-9C65-3FC28B4C959F}" type="presParOf" srcId="{A69055DF-B741-4E5E-A502-13B23B7298A5}" destId="{2012B1C0-693B-47C9-AF2C-6B6C65BDE66E}" srcOrd="3" destOrd="0" presId="urn:microsoft.com/office/officeart/2005/8/layout/hList1"/>
    <dgm:cxn modelId="{712B654B-6BFB-48C0-8D1D-54FBB6F545B9}" type="presParOf" srcId="{A69055DF-B741-4E5E-A502-13B23B7298A5}" destId="{31AE4598-9982-4255-8A42-150A99F36912}" srcOrd="4" destOrd="0" presId="urn:microsoft.com/office/officeart/2005/8/layout/hList1"/>
    <dgm:cxn modelId="{8F50CF44-87B0-4142-A907-9E864EA16F8A}" type="presParOf" srcId="{31AE4598-9982-4255-8A42-150A99F36912}" destId="{C34984E6-D70B-475D-A361-0008E89A0A19}" srcOrd="0" destOrd="0" presId="urn:microsoft.com/office/officeart/2005/8/layout/hList1"/>
    <dgm:cxn modelId="{6D927621-55B8-4EA9-A394-7F1933DDC205}" type="presParOf" srcId="{31AE4598-9982-4255-8A42-150A99F36912}" destId="{1AFCA5DF-6648-4911-BE44-621ED7BB723B}" srcOrd="1" destOrd="0" presId="urn:microsoft.com/office/officeart/2005/8/layout/hList1"/>
    <dgm:cxn modelId="{2CD3E8E2-6525-4EDB-BD06-CA3B9CC67C21}" type="presParOf" srcId="{A69055DF-B741-4E5E-A502-13B23B7298A5}" destId="{D636B154-6187-47EE-A65E-1444AADA5A3D}" srcOrd="5" destOrd="0" presId="urn:microsoft.com/office/officeart/2005/8/layout/hList1"/>
    <dgm:cxn modelId="{4F741519-8BE9-4F87-A83F-FE2F886D5C11}" type="presParOf" srcId="{A69055DF-B741-4E5E-A502-13B23B7298A5}" destId="{4F6A65F9-7C79-4ED8-91F3-473A61E92459}" srcOrd="6" destOrd="0" presId="urn:microsoft.com/office/officeart/2005/8/layout/hList1"/>
    <dgm:cxn modelId="{22A6CE72-4884-4B71-8155-4A2E95B77D60}" type="presParOf" srcId="{4F6A65F9-7C79-4ED8-91F3-473A61E92459}" destId="{18A2834D-EDC6-4102-8B52-57D6160DC798}" srcOrd="0" destOrd="0" presId="urn:microsoft.com/office/officeart/2005/8/layout/hList1"/>
    <dgm:cxn modelId="{DD31FCAB-8C6C-4684-BDBA-319BE7083445}" type="presParOf" srcId="{4F6A65F9-7C79-4ED8-91F3-473A61E92459}" destId="{33C0F62C-293E-4E62-A189-77902AD2B58E}" srcOrd="1" destOrd="0" presId="urn:microsoft.com/office/officeart/2005/8/layout/hList1"/>
    <dgm:cxn modelId="{A401ABF1-7950-4135-B067-79D8CA7D915B}" type="presParOf" srcId="{A69055DF-B741-4E5E-A502-13B23B7298A5}" destId="{76ACC8AE-3CB6-44D6-A3D1-1E4A98958372}" srcOrd="7" destOrd="0" presId="urn:microsoft.com/office/officeart/2005/8/layout/hList1"/>
    <dgm:cxn modelId="{E7A57600-1593-4D2B-9957-E5F632CAEF15}" type="presParOf" srcId="{A69055DF-B741-4E5E-A502-13B23B7298A5}" destId="{41CFDDE4-ABAA-4641-B2C9-AEDCF074915B}" srcOrd="8" destOrd="0" presId="urn:microsoft.com/office/officeart/2005/8/layout/hList1"/>
    <dgm:cxn modelId="{3BA7CD5B-A7EB-4E06-83A6-B2E3E4976FF3}" type="presParOf" srcId="{41CFDDE4-ABAA-4641-B2C9-AEDCF074915B}" destId="{24532473-E1EF-4A60-A2C3-54953AD2DE20}" srcOrd="0" destOrd="0" presId="urn:microsoft.com/office/officeart/2005/8/layout/hList1"/>
    <dgm:cxn modelId="{796105FE-F5A6-4150-B3D0-9D725AF197A5}" type="presParOf" srcId="{41CFDDE4-ABAA-4641-B2C9-AEDCF074915B}" destId="{502BF3B6-B334-42B2-BC83-E72DDD1D0A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D9D77-0F08-4B93-9FF3-199DAC0C08A3}">
      <dsp:nvSpPr>
        <dsp:cNvPr id="0" name=""/>
        <dsp:cNvSpPr/>
      </dsp:nvSpPr>
      <dsp:spPr>
        <a:xfrm>
          <a:off x="5275" y="1428562"/>
          <a:ext cx="2022127"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1" kern="1200" dirty="0"/>
            <a:t>Введение</a:t>
          </a:r>
          <a:endParaRPr lang="en-GB" sz="1500" b="1" kern="1200" dirty="0"/>
        </a:p>
      </dsp:txBody>
      <dsp:txXfrm>
        <a:off x="5275" y="1428562"/>
        <a:ext cx="2022127" cy="432000"/>
      </dsp:txXfrm>
    </dsp:sp>
    <dsp:sp modelId="{5396CBDE-6AF9-4659-B117-524468045F0F}">
      <dsp:nvSpPr>
        <dsp:cNvPr id="0" name=""/>
        <dsp:cNvSpPr/>
      </dsp:nvSpPr>
      <dsp:spPr>
        <a:xfrm>
          <a:off x="5275" y="1860562"/>
          <a:ext cx="2022127" cy="12352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1 </a:t>
          </a:r>
          <a:r>
            <a:rPr lang="ru-RU" sz="1500" b="1" kern="1200" dirty="0"/>
            <a:t>групповая сессия</a:t>
          </a:r>
          <a:r>
            <a:rPr lang="en-GB" sz="1500" b="1" kern="1200" dirty="0"/>
            <a:t> </a:t>
          </a:r>
        </a:p>
        <a:p>
          <a:pPr marL="114300" lvl="1" indent="-114300" algn="l" defTabSz="666750">
            <a:lnSpc>
              <a:spcPct val="90000"/>
            </a:lnSpc>
            <a:spcBef>
              <a:spcPct val="0"/>
            </a:spcBef>
            <a:spcAft>
              <a:spcPct val="15000"/>
            </a:spcAft>
            <a:buChar char="••"/>
          </a:pPr>
          <a:r>
            <a:rPr lang="en-GB" sz="1500" b="1" kern="1200" dirty="0"/>
            <a:t>2 </a:t>
          </a:r>
          <a:r>
            <a:rPr lang="ru-RU" sz="1500" b="1" kern="1200" dirty="0"/>
            <a:t>индивидуальных сессии</a:t>
          </a:r>
          <a:endParaRPr lang="en-GB" sz="1500" b="1" kern="1200" dirty="0"/>
        </a:p>
      </dsp:txBody>
      <dsp:txXfrm>
        <a:off x="5275" y="1860562"/>
        <a:ext cx="2022127" cy="1235250"/>
      </dsp:txXfrm>
    </dsp:sp>
    <dsp:sp modelId="{ED9D8B17-90AE-484C-B8F1-B6A78FF2052C}">
      <dsp:nvSpPr>
        <dsp:cNvPr id="0" name=""/>
        <dsp:cNvSpPr/>
      </dsp:nvSpPr>
      <dsp:spPr>
        <a:xfrm>
          <a:off x="2310500" y="1428562"/>
          <a:ext cx="2022127" cy="432000"/>
        </a:xfrm>
        <a:prstGeom prst="rect">
          <a:avLst/>
        </a:prstGeom>
        <a:solidFill>
          <a:srgbClr val="7030A0"/>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1" kern="1200" dirty="0"/>
            <a:t>Основной модуль</a:t>
          </a:r>
          <a:endParaRPr lang="en-GB" sz="1500" b="1" kern="1200" dirty="0"/>
        </a:p>
      </dsp:txBody>
      <dsp:txXfrm>
        <a:off x="2310500" y="1428562"/>
        <a:ext cx="2022127" cy="432000"/>
      </dsp:txXfrm>
    </dsp:sp>
    <dsp:sp modelId="{65B49169-942B-4C20-BBE8-C5A71FFF3C5B}">
      <dsp:nvSpPr>
        <dsp:cNvPr id="0" name=""/>
        <dsp:cNvSpPr/>
      </dsp:nvSpPr>
      <dsp:spPr>
        <a:xfrm>
          <a:off x="2310500" y="1860562"/>
          <a:ext cx="2022127" cy="1235250"/>
        </a:xfrm>
        <a:prstGeom prst="rect">
          <a:avLst/>
        </a:prstGeom>
        <a:solidFill>
          <a:srgbClr val="CCCCFF">
            <a:alpha val="89804"/>
          </a:srgb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6 </a:t>
          </a:r>
          <a:r>
            <a:rPr lang="ru-RU" sz="1500" b="1" kern="1200" dirty="0"/>
            <a:t>групповых сессий</a:t>
          </a:r>
          <a:endParaRPr lang="en-GB" sz="1500" b="1" kern="1200" dirty="0"/>
        </a:p>
        <a:p>
          <a:pPr marL="114300" lvl="1" indent="-114300" algn="l" defTabSz="666750">
            <a:lnSpc>
              <a:spcPct val="90000"/>
            </a:lnSpc>
            <a:spcBef>
              <a:spcPct val="0"/>
            </a:spcBef>
            <a:spcAft>
              <a:spcPct val="15000"/>
            </a:spcAft>
            <a:buChar char="••"/>
          </a:pPr>
          <a:r>
            <a:rPr lang="en-GB" sz="1500" b="1" kern="1200" dirty="0"/>
            <a:t>1 </a:t>
          </a:r>
          <a:r>
            <a:rPr lang="ru-RU" sz="1500" b="1" kern="1200" dirty="0"/>
            <a:t>индивидуальная сессия</a:t>
          </a:r>
          <a:endParaRPr lang="en-GB" sz="1500" b="1" kern="1200" dirty="0"/>
        </a:p>
      </dsp:txBody>
      <dsp:txXfrm>
        <a:off x="2310500" y="1860562"/>
        <a:ext cx="2022127" cy="1235250"/>
      </dsp:txXfrm>
    </dsp:sp>
    <dsp:sp modelId="{C34984E6-D70B-475D-A361-0008E89A0A19}">
      <dsp:nvSpPr>
        <dsp:cNvPr id="0" name=""/>
        <dsp:cNvSpPr/>
      </dsp:nvSpPr>
      <dsp:spPr>
        <a:xfrm>
          <a:off x="4615726" y="1428562"/>
          <a:ext cx="2022127"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1" kern="1200" dirty="0"/>
            <a:t>Мое мышление</a:t>
          </a:r>
          <a:endParaRPr lang="en-GB" sz="1500" b="1" kern="1200" dirty="0"/>
        </a:p>
      </dsp:txBody>
      <dsp:txXfrm>
        <a:off x="4615726" y="1428562"/>
        <a:ext cx="2022127" cy="432000"/>
      </dsp:txXfrm>
    </dsp:sp>
    <dsp:sp modelId="{1AFCA5DF-6648-4911-BE44-621ED7BB723B}">
      <dsp:nvSpPr>
        <dsp:cNvPr id="0" name=""/>
        <dsp:cNvSpPr/>
      </dsp:nvSpPr>
      <dsp:spPr>
        <a:xfrm>
          <a:off x="4615726" y="1860562"/>
          <a:ext cx="2022127" cy="12352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6 </a:t>
          </a:r>
          <a:r>
            <a:rPr lang="ru-RU" sz="1500" b="1" kern="1200" dirty="0"/>
            <a:t>групповых сессий</a:t>
          </a:r>
          <a:endParaRPr lang="en-GB" sz="1500" b="1" kern="1200" dirty="0"/>
        </a:p>
        <a:p>
          <a:pPr marL="114300" lvl="1" indent="-114300" algn="l" defTabSz="666750">
            <a:lnSpc>
              <a:spcPct val="90000"/>
            </a:lnSpc>
            <a:spcBef>
              <a:spcPct val="0"/>
            </a:spcBef>
            <a:spcAft>
              <a:spcPct val="15000"/>
            </a:spcAft>
            <a:buChar char="••"/>
          </a:pPr>
          <a:r>
            <a:rPr lang="en-GB" sz="1500" b="1" kern="1200" dirty="0"/>
            <a:t>1 </a:t>
          </a:r>
          <a:r>
            <a:rPr lang="ru-RU" sz="1500" b="1" kern="1200" dirty="0"/>
            <a:t>индивидуальная сессия</a:t>
          </a:r>
          <a:endParaRPr lang="en-GB" sz="1500" b="1" kern="1200" dirty="0"/>
        </a:p>
      </dsp:txBody>
      <dsp:txXfrm>
        <a:off x="4615726" y="1860562"/>
        <a:ext cx="2022127" cy="1235250"/>
      </dsp:txXfrm>
    </dsp:sp>
    <dsp:sp modelId="{18A2834D-EDC6-4102-8B52-57D6160DC798}">
      <dsp:nvSpPr>
        <dsp:cNvPr id="0" name=""/>
        <dsp:cNvSpPr/>
      </dsp:nvSpPr>
      <dsp:spPr>
        <a:xfrm>
          <a:off x="6920952" y="1428562"/>
          <a:ext cx="2022127" cy="432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1" kern="1200" dirty="0"/>
            <a:t>Мои эмоции</a:t>
          </a:r>
          <a:endParaRPr lang="en-GB" sz="1500" b="1" kern="1200" dirty="0"/>
        </a:p>
      </dsp:txBody>
      <dsp:txXfrm>
        <a:off x="6920952" y="1428562"/>
        <a:ext cx="2022127" cy="432000"/>
      </dsp:txXfrm>
    </dsp:sp>
    <dsp:sp modelId="{33C0F62C-293E-4E62-A189-77902AD2B58E}">
      <dsp:nvSpPr>
        <dsp:cNvPr id="0" name=""/>
        <dsp:cNvSpPr/>
      </dsp:nvSpPr>
      <dsp:spPr>
        <a:xfrm>
          <a:off x="6920952" y="1860562"/>
          <a:ext cx="2022127" cy="12352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6 </a:t>
          </a:r>
          <a:r>
            <a:rPr lang="ru-RU" sz="1500" b="1" kern="1200" dirty="0"/>
            <a:t>групповых сессий</a:t>
          </a:r>
          <a:endParaRPr lang="en-GB" sz="1500" b="1" kern="1200" dirty="0"/>
        </a:p>
        <a:p>
          <a:pPr marL="114300" lvl="1" indent="-114300" algn="l" defTabSz="666750">
            <a:lnSpc>
              <a:spcPct val="90000"/>
            </a:lnSpc>
            <a:spcBef>
              <a:spcPct val="0"/>
            </a:spcBef>
            <a:spcAft>
              <a:spcPct val="15000"/>
            </a:spcAft>
            <a:buChar char="••"/>
          </a:pPr>
          <a:r>
            <a:rPr lang="en-GB" sz="1500" b="1" kern="1200" dirty="0"/>
            <a:t>1 </a:t>
          </a:r>
          <a:r>
            <a:rPr lang="ru-RU" sz="1500" b="1" kern="1200" dirty="0"/>
            <a:t>индивидуальная сессия</a:t>
          </a:r>
          <a:endParaRPr lang="en-GB" sz="1500" b="1" kern="1200" dirty="0"/>
        </a:p>
      </dsp:txBody>
      <dsp:txXfrm>
        <a:off x="6920952" y="1860562"/>
        <a:ext cx="2022127" cy="1235250"/>
      </dsp:txXfrm>
    </dsp:sp>
    <dsp:sp modelId="{24532473-E1EF-4A60-A2C3-54953AD2DE20}">
      <dsp:nvSpPr>
        <dsp:cNvPr id="0" name=""/>
        <dsp:cNvSpPr/>
      </dsp:nvSpPr>
      <dsp:spPr>
        <a:xfrm>
          <a:off x="9226178" y="1428562"/>
          <a:ext cx="2022127" cy="432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1" kern="1200" dirty="0"/>
            <a:t>Мои отношения</a:t>
          </a:r>
          <a:endParaRPr lang="en-GB" sz="1500" b="1" kern="1200" dirty="0"/>
        </a:p>
      </dsp:txBody>
      <dsp:txXfrm>
        <a:off x="9226178" y="1428562"/>
        <a:ext cx="2022127" cy="432000"/>
      </dsp:txXfrm>
    </dsp:sp>
    <dsp:sp modelId="{502BF3B6-B334-42B2-BC83-E72DDD1D0AF2}">
      <dsp:nvSpPr>
        <dsp:cNvPr id="0" name=""/>
        <dsp:cNvSpPr/>
      </dsp:nvSpPr>
      <dsp:spPr>
        <a:xfrm>
          <a:off x="9226178" y="1860562"/>
          <a:ext cx="2022127" cy="123525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t>6 </a:t>
          </a:r>
          <a:r>
            <a:rPr lang="ru-RU" sz="1500" b="1" kern="1200" dirty="0"/>
            <a:t>групповых сессий</a:t>
          </a:r>
          <a:endParaRPr lang="en-GB" sz="1500" b="1" kern="1200" dirty="0"/>
        </a:p>
        <a:p>
          <a:pPr marL="114300" lvl="1" indent="-114300" algn="l" defTabSz="666750">
            <a:lnSpc>
              <a:spcPct val="90000"/>
            </a:lnSpc>
            <a:spcBef>
              <a:spcPct val="0"/>
            </a:spcBef>
            <a:spcAft>
              <a:spcPct val="15000"/>
            </a:spcAft>
            <a:buChar char="••"/>
          </a:pPr>
          <a:r>
            <a:rPr lang="en-GB" sz="1500" b="1" kern="1200" dirty="0"/>
            <a:t>1 </a:t>
          </a:r>
          <a:r>
            <a:rPr lang="ru-RU" sz="1500" b="1" kern="1200" dirty="0"/>
            <a:t>индивидуальная сессия</a:t>
          </a:r>
          <a:endParaRPr lang="en-GB" sz="1500" b="1" kern="1200" dirty="0"/>
        </a:p>
      </dsp:txBody>
      <dsp:txXfrm>
        <a:off x="9226178" y="1860562"/>
        <a:ext cx="2022127" cy="12352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24452-DF4A-4DF2-B513-04C588DC24EB}" type="datetimeFigureOut">
              <a:rPr lang="en-GB" smtClean="0"/>
              <a:t>18/02/2019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406D1-235D-4F10-B077-7888A12C1E5D}" type="slidenum">
              <a:rPr lang="en-GB" smtClean="0"/>
              <a:t>‹#›</a:t>
            </a:fld>
            <a:endParaRPr lang="en-GB"/>
          </a:p>
        </p:txBody>
      </p:sp>
    </p:spTree>
    <p:extLst>
      <p:ext uri="{BB962C8B-B14F-4D97-AF65-F5344CB8AC3E}">
        <p14:creationId xmlns:p14="http://schemas.microsoft.com/office/powerpoint/2010/main" val="10170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2BE1A4-9F8D-4553-93C1-F246173FD090}" type="slidenum">
              <a:rPr lang="en-GB" altLang="en-US" smtClean="0">
                <a:latin typeface="Times" pitchFamily="1" charset="0"/>
              </a:rPr>
              <a:pPr eaLnBrk="1" hangingPunct="1"/>
              <a:t>21</a:t>
            </a:fld>
            <a:endParaRPr lang="en-GB" altLang="en-US">
              <a:latin typeface="Times" pitchFamily="1"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taken directly form training for police officers and others in London. I am not going to add many notes as I think it explains itself, but please come back to me for clarification if needed.</a:t>
            </a:r>
          </a:p>
        </p:txBody>
      </p:sp>
    </p:spTree>
    <p:extLst>
      <p:ext uri="{BB962C8B-B14F-4D97-AF65-F5344CB8AC3E}">
        <p14:creationId xmlns:p14="http://schemas.microsoft.com/office/powerpoint/2010/main" val="357145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9100B4-D4DA-47C8-A20A-0DE40CD30779}" type="slidenum">
              <a:rPr lang="en-GB" altLang="en-US" smtClean="0">
                <a:cs typeface="Arial" pitchFamily="34" charset="0"/>
              </a:rPr>
              <a:pPr eaLnBrk="1" hangingPunct="1"/>
              <a:t>48</a:t>
            </a:fld>
            <a:endParaRPr lang="en-GB" altLang="en-US">
              <a:cs typeface="Arial"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GB" altLang="en-US" sz="1000" b="1"/>
              <a:t>SOLUTION FOCUSSED</a:t>
            </a:r>
            <a:r>
              <a:rPr lang="en-GB" altLang="en-US" sz="1000"/>
              <a:t> includes brief therapy, miracle question, focus on strengths, uses language of strengths and solutions. Good research outcomes relational skills , good retention, good impact on recidivism with exception of experiencing abuse as a child.. Hold offenders accountable for SOLUTIONS</a:t>
            </a:r>
          </a:p>
          <a:p>
            <a:pPr eaLnBrk="1" hangingPunct="1">
              <a:lnSpc>
                <a:spcPct val="80000"/>
              </a:lnSpc>
            </a:pPr>
            <a:r>
              <a:rPr lang="en-GB" altLang="en-US" sz="1000" b="1"/>
              <a:t>MOTIVATIONAL INTERVIEWING</a:t>
            </a:r>
            <a:r>
              <a:rPr lang="en-GB" altLang="en-US" sz="1000"/>
              <a:t> therapeutic style developed to engage resistant substance abusers. Links to stages of change, about developing discrepancy within the individual so that they see and can own the fact that they want to change. Developing therapeutic alliance. Mainly about style of delivery.</a:t>
            </a:r>
          </a:p>
          <a:p>
            <a:pPr eaLnBrk="1" hangingPunct="1">
              <a:lnSpc>
                <a:spcPct val="80000"/>
              </a:lnSpc>
            </a:pPr>
            <a:r>
              <a:rPr lang="en-GB" altLang="en-US" sz="1000" i="1"/>
              <a:t>MOTIVATION CONSIDERED AN INTERPERSONAL PROCESS NOT A PERSONALITY TRAIT.</a:t>
            </a:r>
            <a:r>
              <a:rPr lang="en-GB" altLang="en-US" sz="1000"/>
              <a:t> Limited research evidence.</a:t>
            </a:r>
          </a:p>
          <a:p>
            <a:pPr eaLnBrk="1" hangingPunct="1">
              <a:lnSpc>
                <a:spcPct val="80000"/>
              </a:lnSpc>
            </a:pPr>
            <a:r>
              <a:rPr lang="en-GB" altLang="en-US" sz="1000" b="1"/>
              <a:t>NARRATIVE THERAPY</a:t>
            </a:r>
            <a:r>
              <a:rPr lang="en-GB" altLang="en-US" sz="1000"/>
              <a:t>  - Externalises gender issues to system so man can take a critical position. Separates identity from the problem. Rather like we deal with culture. Access the man by letting him tell his story.  Negotiate a problem definition. Not being the expert. Change definitions of masculinity.</a:t>
            </a:r>
          </a:p>
          <a:p>
            <a:pPr eaLnBrk="1" hangingPunct="1">
              <a:lnSpc>
                <a:spcPct val="80000"/>
              </a:lnSpc>
            </a:pPr>
            <a:r>
              <a:rPr lang="en-GB" altLang="en-US" sz="1000" b="1"/>
              <a:t>CBT-</a:t>
            </a:r>
            <a:r>
              <a:rPr lang="en-GB" altLang="en-US" sz="1000"/>
              <a:t>social learning theory- Bandura. Not so much he has constructed walls to avoid honest self examination (Pence) but rather this is all he knows. Scripts. Men need to learn processes. to change  to change negative beliefs to positive. Supporting evidence that collaborative alliance predicts more favourable outcomes. Anger management issues in IPV perps.</a:t>
            </a:r>
          </a:p>
          <a:p>
            <a:pPr eaLnBrk="1" hangingPunct="1">
              <a:lnSpc>
                <a:spcPct val="80000"/>
              </a:lnSpc>
            </a:pPr>
            <a:r>
              <a:rPr lang="en-GB" altLang="en-US" sz="1000" b="1"/>
              <a:t>BROADEN AND BUILD-</a:t>
            </a:r>
            <a:r>
              <a:rPr lang="en-GB" altLang="en-US" sz="1000"/>
              <a:t> Positive emotions people think more broadly when not focussed on problems. Neurological effects. Interviews about positive memories, strengths .Focus on solutions. Compliments. Reduce guilt.Promotes accountability.</a:t>
            </a:r>
          </a:p>
          <a:p>
            <a:pPr eaLnBrk="1" hangingPunct="1">
              <a:lnSpc>
                <a:spcPct val="80000"/>
              </a:lnSpc>
            </a:pPr>
            <a:r>
              <a:rPr lang="en-GB" altLang="en-US" sz="1000" b="1"/>
              <a:t>GOOD LIVES MODEL-</a:t>
            </a:r>
            <a:r>
              <a:rPr lang="en-GB" altLang="en-US" sz="1000"/>
              <a:t> Promotes individual goals = GOODS Individuals try to construct meaning, try to achieve goals, create secondary strategies to achieve goods. Developed for work with sex offenders. </a:t>
            </a:r>
            <a:r>
              <a:rPr lang="en-GB" altLang="en-US" sz="1000" b="1"/>
              <a:t>Not used with DV yet</a:t>
            </a:r>
            <a:r>
              <a:rPr lang="en-GB" altLang="en-US" sz="1000"/>
              <a:t>. 1 assesses criminogenic need, 2 assesses function of the offending (how was it instrumental in achieving a GOOD?). 3 selection of overarching GOODS 4 select secondary GOODS to build into treatment plan.5 Identify the ecological environment where he will be living.6 Construct treatment plan. Also includes </a:t>
            </a:r>
            <a:r>
              <a:rPr lang="en-GB" altLang="en-US" sz="1000" i="1"/>
              <a:t>AVOIDANCE RELATED GOALS. Case study doesn’t say much about this.</a:t>
            </a:r>
            <a:r>
              <a:rPr lang="en-GB" altLang="en-US" sz="1000"/>
              <a:t> Highly individualised-not sure how to translate into groups-done already with sex offenders?. </a:t>
            </a:r>
          </a:p>
          <a:p>
            <a:pPr eaLnBrk="1" hangingPunct="1">
              <a:lnSpc>
                <a:spcPct val="80000"/>
              </a:lnSpc>
            </a:pPr>
            <a:endParaRPr lang="en-GB" altLang="en-US" sz="1000"/>
          </a:p>
          <a:p>
            <a:pPr eaLnBrk="1" hangingPunct="1">
              <a:lnSpc>
                <a:spcPct val="80000"/>
              </a:lnSpc>
            </a:pPr>
            <a:endParaRPr lang="en-GB" altLang="en-US" sz="1000"/>
          </a:p>
          <a:p>
            <a:pPr eaLnBrk="1" hangingPunct="1">
              <a:lnSpc>
                <a:spcPct val="80000"/>
              </a:lnSpc>
            </a:pPr>
            <a:endParaRPr lang="en-GB" altLang="en-US" sz="900"/>
          </a:p>
          <a:p>
            <a:pPr eaLnBrk="1" hangingPunct="1">
              <a:lnSpc>
                <a:spcPct val="80000"/>
              </a:lnSpc>
            </a:pPr>
            <a:endParaRPr lang="en-GB" altLang="en-US" sz="900"/>
          </a:p>
        </p:txBody>
      </p:sp>
    </p:spTree>
    <p:extLst>
      <p:ext uri="{BB962C8B-B14F-4D97-AF65-F5344CB8AC3E}">
        <p14:creationId xmlns:p14="http://schemas.microsoft.com/office/powerpoint/2010/main" val="280265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DF9C5B-3EB1-4040-99A0-09392488B581}" type="slidenum">
              <a:rPr lang="en-GB" altLang="en-US" smtClean="0">
                <a:cs typeface="Arial" pitchFamily="34" charset="0"/>
              </a:rPr>
              <a:pPr eaLnBrk="1" hangingPunct="1"/>
              <a:t>49</a:t>
            </a:fld>
            <a:endParaRPr lang="en-GB" altLang="en-US">
              <a:cs typeface="Arial"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76378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 name="Google Shape;35;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71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6" name="Google Shape;126;p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225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Google Shape;132;p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326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4" name="Google Shape;164;p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21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3" name="Google Shape;223;p2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644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4d09762f9_0_100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5" name="Google Shape;295;g34d09762f9_0_100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051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6: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3" name="Google Shape;303;p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51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1" name="Google Shape;331;p3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74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F8C308BD-D4F4-4CF6-8772-DE26DD37E2D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00705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1" name="Google Shape;351;p4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399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0" name="Google Shape;390;p4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77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9: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7" name="Google Shape;407;p4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474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2: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1" name="Google Shape;501;p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079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F8C308BD-D4F4-4CF6-8772-DE26DD37E2D7}"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34375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FA3C1-F08D-453E-9A5E-0EE834690550}" type="slidenum">
              <a:rPr lang="en-GB" smtClean="0"/>
              <a:t>32</a:t>
            </a:fld>
            <a:endParaRPr lang="en-GB"/>
          </a:p>
        </p:txBody>
      </p:sp>
    </p:spTree>
    <p:extLst>
      <p:ext uri="{BB962C8B-B14F-4D97-AF65-F5344CB8AC3E}">
        <p14:creationId xmlns:p14="http://schemas.microsoft.com/office/powerpoint/2010/main" val="309367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7E1F82-A026-48E3-B9B4-A2FAE85C0052}" type="slidenum">
              <a:rPr lang="en-GB" smtClean="0"/>
              <a:t>38</a:t>
            </a:fld>
            <a:endParaRPr lang="en-GB"/>
          </a:p>
        </p:txBody>
      </p:sp>
    </p:spTree>
    <p:extLst>
      <p:ext uri="{BB962C8B-B14F-4D97-AF65-F5344CB8AC3E}">
        <p14:creationId xmlns:p14="http://schemas.microsoft.com/office/powerpoint/2010/main" val="124808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3CAB82-FC7B-4149-8359-AC709F389500}" type="slidenum">
              <a:rPr lang="en-GB" altLang="en-US">
                <a:latin typeface="Arial" pitchFamily="34" charset="0"/>
              </a:rPr>
              <a:pPr>
                <a:spcBef>
                  <a:spcPct val="0"/>
                </a:spcBef>
              </a:pPr>
              <a:t>40</a:t>
            </a:fld>
            <a:endParaRPr lang="en-GB" altLang="en-US">
              <a:latin typeface="Arial" pitchFamily="34" charset="0"/>
            </a:endParaRPr>
          </a:p>
        </p:txBody>
      </p:sp>
      <p:sp>
        <p:nvSpPr>
          <p:cNvPr id="52227" name="Rectangle 2"/>
          <p:cNvSpPr>
            <a:spLocks noGrp="1" noRot="1" noChangeAspect="1" noChangeArrowheads="1" noTextEdit="1"/>
          </p:cNvSpPr>
          <p:nvPr>
            <p:ph type="sldImg"/>
          </p:nvPr>
        </p:nvSpPr>
        <p:spPr>
          <a:xfrm>
            <a:off x="685800" y="1143000"/>
            <a:ext cx="5486400" cy="3086100"/>
          </a:xfrm>
          <a:ln/>
        </p:spPr>
      </p:sp>
      <p:sp>
        <p:nvSpPr>
          <p:cNvPr id="52228" name="Rectangle 3"/>
          <p:cNvSpPr>
            <a:spLocks noGrp="1" noChangeArrowheads="1"/>
          </p:cNvSpPr>
          <p:nvPr>
            <p:ph type="body" idx="1"/>
          </p:nvPr>
        </p:nvSpPr>
        <p:spPr>
          <a:xfrm>
            <a:off x="913420" y="4344607"/>
            <a:ext cx="5031160"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720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04AE7AF-D1DD-4BD5-A249-1F671A299F35}" type="slidenum">
              <a:rPr lang="en-GB" altLang="en-US">
                <a:latin typeface="Arial" pitchFamily="34" charset="0"/>
              </a:rPr>
              <a:pPr>
                <a:spcBef>
                  <a:spcPct val="0"/>
                </a:spcBef>
              </a:pPr>
              <a:t>41</a:t>
            </a:fld>
            <a:endParaRPr lang="en-GB" altLang="en-US">
              <a:latin typeface="Arial" pitchFamily="34" charset="0"/>
            </a:endParaRPr>
          </a:p>
        </p:txBody>
      </p:sp>
      <p:sp>
        <p:nvSpPr>
          <p:cNvPr id="54275" name="Rectangle 2"/>
          <p:cNvSpPr>
            <a:spLocks noGrp="1" noRot="1" noChangeAspect="1" noChangeArrowheads="1" noTextEdit="1"/>
          </p:cNvSpPr>
          <p:nvPr>
            <p:ph type="sldImg"/>
          </p:nvPr>
        </p:nvSpPr>
        <p:spPr>
          <a:xfrm>
            <a:off x="685800" y="1143000"/>
            <a:ext cx="5486400" cy="3086100"/>
          </a:xfrm>
          <a:ln/>
        </p:spPr>
      </p:sp>
      <p:sp>
        <p:nvSpPr>
          <p:cNvPr id="54276" name="Rectangle 3"/>
          <p:cNvSpPr>
            <a:spLocks noGrp="1" noChangeArrowheads="1"/>
          </p:cNvSpPr>
          <p:nvPr>
            <p:ph type="body" idx="1"/>
          </p:nvPr>
        </p:nvSpPr>
        <p:spPr>
          <a:xfrm>
            <a:off x="913420" y="4344607"/>
            <a:ext cx="5031160"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376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98461-9B90-475A-AD30-358335F7DE0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74533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588461-52E9-457B-8F00-1ED7BF684187}" type="slidenum">
              <a:rPr lang="en-GB" altLang="en-US" smtClean="0">
                <a:cs typeface="Arial" pitchFamily="34" charset="0"/>
              </a:rPr>
              <a:pPr eaLnBrk="1" hangingPunct="1"/>
              <a:t>46</a:t>
            </a:fld>
            <a:endParaRPr lang="en-GB" altLang="en-US">
              <a:cs typeface="Arial"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4711359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219200" y="1600203"/>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502400" y="1600203"/>
            <a:ext cx="508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502400" y="3941763"/>
            <a:ext cx="508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9"/>
          <p:cNvSpPr>
            <a:spLocks noGrp="1" noChangeArrowheads="1"/>
          </p:cNvSpPr>
          <p:nvPr>
            <p:ph type="dt" sz="half" idx="10"/>
          </p:nvPr>
        </p:nvSpPr>
        <p:spPr/>
        <p:txBody>
          <a:bodyPr/>
          <a:lstStyle>
            <a:lvl1pPr>
              <a:defRPr/>
            </a:lvl1pPr>
          </a:lstStyle>
          <a:p>
            <a:pPr>
              <a:defRPr/>
            </a:pPr>
            <a:fld id="{E583C205-894C-4E4A-86DF-AB4306FDC549}" type="datetime1">
              <a:rPr lang="en-GB" altLang="en-US" smtClean="0"/>
              <a:t>18/02/2019</a:t>
            </a:fld>
            <a:endParaRPr lang="en-GB" altLang="en-US"/>
          </a:p>
        </p:txBody>
      </p:sp>
      <p:sp>
        <p:nvSpPr>
          <p:cNvPr id="7" name="Rectangle 10"/>
          <p:cNvSpPr>
            <a:spLocks noGrp="1" noChangeArrowheads="1"/>
          </p:cNvSpPr>
          <p:nvPr>
            <p:ph type="ftr" sz="quarter" idx="11"/>
          </p:nvPr>
        </p:nvSpPr>
        <p:spPr/>
        <p:txBody>
          <a:bodyPr/>
          <a:lstStyle>
            <a:lvl1pPr>
              <a:defRPr/>
            </a:lvl1pPr>
          </a:lstStyle>
          <a:p>
            <a:pPr>
              <a:defRPr/>
            </a:pPr>
            <a:r>
              <a:rPr lang="en-GB" altLang="en-US"/>
              <a:t>Training Copyright;Linda Finn and Dermot Brady</a:t>
            </a:r>
          </a:p>
        </p:txBody>
      </p:sp>
      <p:sp>
        <p:nvSpPr>
          <p:cNvPr id="8" name="Rectangle 11"/>
          <p:cNvSpPr>
            <a:spLocks noGrp="1" noChangeArrowheads="1"/>
          </p:cNvSpPr>
          <p:nvPr>
            <p:ph type="sldNum" sz="quarter" idx="12"/>
          </p:nvPr>
        </p:nvSpPr>
        <p:spPr/>
        <p:txBody>
          <a:bodyPr/>
          <a:lstStyle>
            <a:lvl1pPr>
              <a:defRPr/>
            </a:lvl1pPr>
          </a:lstStyle>
          <a:p>
            <a:fld id="{63CBCF4B-A315-4CE5-9D48-BCC37EFF0404}" type="slidenum">
              <a:rPr lang="en-GB" altLang="en-US"/>
              <a:pPr/>
              <a:t>‹#›</a:t>
            </a:fld>
            <a:endParaRPr lang="en-GB" altLang="en-US"/>
          </a:p>
        </p:txBody>
      </p:sp>
    </p:spTree>
    <p:extLst>
      <p:ext uri="{BB962C8B-B14F-4D97-AF65-F5344CB8AC3E}">
        <p14:creationId xmlns:p14="http://schemas.microsoft.com/office/powerpoint/2010/main" val="248623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219200" y="1600203"/>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2400" y="1600203"/>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dt" sz="half" idx="10"/>
          </p:nvPr>
        </p:nvSpPr>
        <p:spPr/>
        <p:txBody>
          <a:bodyPr/>
          <a:lstStyle>
            <a:lvl1pPr>
              <a:defRPr/>
            </a:lvl1pPr>
          </a:lstStyle>
          <a:p>
            <a:pPr>
              <a:defRPr/>
            </a:pPr>
            <a:fld id="{084404C4-9F04-412C-9418-99EE1460ABC4}" type="datetime1">
              <a:rPr lang="en-GB" altLang="en-US" smtClean="0"/>
              <a:t>18/02/2019</a:t>
            </a:fld>
            <a:endParaRPr lang="en-GB" altLang="en-US"/>
          </a:p>
        </p:txBody>
      </p:sp>
      <p:sp>
        <p:nvSpPr>
          <p:cNvPr id="6" name="Rectangle 10"/>
          <p:cNvSpPr>
            <a:spLocks noGrp="1" noChangeArrowheads="1"/>
          </p:cNvSpPr>
          <p:nvPr>
            <p:ph type="ftr" sz="quarter" idx="11"/>
          </p:nvPr>
        </p:nvSpPr>
        <p:spPr/>
        <p:txBody>
          <a:bodyPr/>
          <a:lstStyle>
            <a:lvl1pPr>
              <a:defRPr/>
            </a:lvl1pPr>
          </a:lstStyle>
          <a:p>
            <a:pPr>
              <a:defRPr/>
            </a:pPr>
            <a:r>
              <a:rPr lang="en-GB" altLang="en-US"/>
              <a:t>Training Copyright;Linda Finn and Dermot Brady</a:t>
            </a:r>
          </a:p>
        </p:txBody>
      </p:sp>
      <p:sp>
        <p:nvSpPr>
          <p:cNvPr id="7" name="Rectangle 11"/>
          <p:cNvSpPr>
            <a:spLocks noGrp="1" noChangeArrowheads="1"/>
          </p:cNvSpPr>
          <p:nvPr>
            <p:ph type="sldNum" sz="quarter" idx="12"/>
          </p:nvPr>
        </p:nvSpPr>
        <p:spPr/>
        <p:txBody>
          <a:bodyPr/>
          <a:lstStyle>
            <a:lvl1pPr>
              <a:defRPr/>
            </a:lvl1pPr>
          </a:lstStyle>
          <a:p>
            <a:fld id="{C0491FB6-399E-4CB5-B42F-15186DC2B44C}" type="slidenum">
              <a:rPr lang="en-GB" altLang="en-US"/>
              <a:pPr/>
              <a:t>‹#›</a:t>
            </a:fld>
            <a:endParaRPr lang="en-GB" altLang="en-US"/>
          </a:p>
        </p:txBody>
      </p:sp>
    </p:spTree>
    <p:extLst>
      <p:ext uri="{BB962C8B-B14F-4D97-AF65-F5344CB8AC3E}">
        <p14:creationId xmlns:p14="http://schemas.microsoft.com/office/powerpoint/2010/main" val="106208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6"/>
        <p:cNvGrpSpPr/>
        <p:nvPr/>
      </p:nvGrpSpPr>
      <p:grpSpPr>
        <a:xfrm>
          <a:off x="0" y="0"/>
          <a:ext cx="0" cy="0"/>
          <a:chOff x="0" y="0"/>
          <a:chExt cx="0" cy="0"/>
        </a:xfrm>
      </p:grpSpPr>
      <p:sp>
        <p:nvSpPr>
          <p:cNvPr id="17" name="Google Shape;17;p2"/>
          <p:cNvSpPr/>
          <p:nvPr/>
        </p:nvSpPr>
        <p:spPr>
          <a:xfrm flipH="1">
            <a:off x="0" y="5241975"/>
            <a:ext cx="12192000" cy="1616000"/>
          </a:xfrm>
          <a:prstGeom prst="rtTriangle">
            <a:avLst/>
          </a:prstGeom>
          <a:solidFill>
            <a:srgbClr val="375B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8" name="Google Shape;18;p2"/>
          <p:cNvSpPr/>
          <p:nvPr/>
        </p:nvSpPr>
        <p:spPr>
          <a:xfrm rot="10800000" flipH="1">
            <a:off x="-62367" y="942251"/>
            <a:ext cx="12192000" cy="2273600"/>
          </a:xfrm>
          <a:prstGeom prst="rtTriangle">
            <a:avLst/>
          </a:prstGeom>
          <a:solidFill>
            <a:srgbClr val="375B69"/>
          </a:solidFill>
          <a:ln w="9525" cap="flat" cmpd="sng">
            <a:solidFill>
              <a:srgbClr val="375B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9" name="Google Shape;19;p2"/>
          <p:cNvSpPr/>
          <p:nvPr/>
        </p:nvSpPr>
        <p:spPr>
          <a:xfrm rot="10800000" flipH="1">
            <a:off x="-62367" y="942351"/>
            <a:ext cx="12192000" cy="17524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20" name="Google Shape;20;p2"/>
          <p:cNvSpPr/>
          <p:nvPr/>
        </p:nvSpPr>
        <p:spPr>
          <a:xfrm>
            <a:off x="-62367" y="-74849"/>
            <a:ext cx="12325200" cy="1017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Tree>
    <p:extLst>
      <p:ext uri="{BB962C8B-B14F-4D97-AF65-F5344CB8AC3E}">
        <p14:creationId xmlns:p14="http://schemas.microsoft.com/office/powerpoint/2010/main" val="356812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2/18/2019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2/18/2019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2/18/2019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2/18/2019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sz="4800" kern="1200" cap="none"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cdsv.org/publications_wheel.html" TargetMode="External"/><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legislation.gov.uk/ukpga/Vict/24-25/100/conte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uk/guidance/domestic-violence-and-abus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aladinservice.co.uk/"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news/major-review-of-police-response-to-domestic-violen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mj.com/content/343/bmj.d6386" TargetMode="External"/><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nlinelibrary.wiley.com/doi/full/10.1002/acp.2980"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brief.co.uk/offences/assault-gbh-abh/" TargetMode="External"/><Relationship Id="rId2" Type="http://schemas.openxmlformats.org/officeDocument/2006/relationships/hyperlink" Target="https://www.ons.gov.uk/peoplepopulationandcommunity/crimeandjustice/compendium/focusonviolentcrimeandsexualoffences/yearendingmarch2015/chapter4intimatepersonalviolenceandpartnerabus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gov.uk/government/publications/joint-inspections-of-the-response-to-children-living-with-domestic-abuse-september-2016-to-march-201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cdv.org/2012/09/lisas-story/" TargetMode="External"/><Relationship Id="rId2" Type="http://schemas.openxmlformats.org/officeDocument/2006/relationships/hyperlink" Target="https://www.youtube.com/watch?v=u-7J5akhSA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unars.co.u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vip.org/assets/files/downloads/DVIP_21st_anniversary_brouchure.pdf" TargetMode="External"/><Relationship Id="rId2" Type="http://schemas.openxmlformats.org/officeDocument/2006/relationships/hyperlink" Target="http://www.cjsw.ac.uk/sites/default/files/TEP%20Paper%204_final.pdf" TargetMode="External"/><Relationship Id="rId1" Type="http://schemas.openxmlformats.org/officeDocument/2006/relationships/slideLayout" Target="../slideLayouts/slideLayout2.xml"/><Relationship Id="rId4" Type="http://schemas.openxmlformats.org/officeDocument/2006/relationships/hyperlink" Target="http://www.ohrn.nhs.uk/resource/policy/domesticabuseprogramme.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atesnotes.com/About-Bill-Gates/Better-Angels-of-Our-Nature-in-Graphs-and-Numbers" TargetMode="External"/><Relationship Id="rId2" Type="http://schemas.openxmlformats.org/officeDocument/2006/relationships/hyperlink" Target="http://stevenpinker.com/publications/better-angels-our-natur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johngottman.net/research/" TargetMode="External"/><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Convention_on_the_Elimination_of_All_Forms_of_Discrimination_Against_Women#/media/File:Map5.1Discrepant_Behavior_compressed.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motivationalinterview.org/quick_links/about_mi.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yogafamily.tripod.com/images/papua/papua_tp_01.jp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n.org/womenwatch/daw/beijing/platform/declar.htm" TargetMode="External"/><Relationship Id="rId2" Type="http://schemas.openxmlformats.org/officeDocument/2006/relationships/hyperlink" Target="http://www.un.org/documents/ga/res/48/a48r104.ht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package" Target="../embeddings/____________Microsoft_PowerPoint1.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62.xml.rels><?xml version="1.0" encoding="UTF-8" standalone="yes"?>
<Relationships xmlns="http://schemas.openxmlformats.org/package/2006/relationships"><Relationship Id="rId3" Type="http://schemas.openxmlformats.org/officeDocument/2006/relationships/hyperlink" Target="https://www.nspcc.org.uk/globalassets/documents/evaluation-of-services/caring-dads-safer-children-evaluation-report.pdf"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oe.int/en/web/istanbul-convention/hom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forensicps.co.uk/" TargetMode="External"/><Relationship Id="rId2" Type="http://schemas.openxmlformats.org/officeDocument/2006/relationships/hyperlink" Target="http://driveproject.org.uk/" TargetMode="External"/><Relationship Id="rId1" Type="http://schemas.openxmlformats.org/officeDocument/2006/relationships/slideLayout" Target="../slideLayouts/slideLayout2.xml"/><Relationship Id="rId5" Type="http://schemas.openxmlformats.org/officeDocument/2006/relationships/hyperlink" Target="http://www.saferportsmouth.org.uk/violence-abuse/professionals-info/support-for-professionals/up2u/" TargetMode="External"/><Relationship Id="rId4" Type="http://schemas.openxmlformats.org/officeDocument/2006/relationships/hyperlink" Target="http://www.mkact.com/?page_id=12"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http://www.youtube.com/watch?v=DOKuSQIJlo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www.endviolenceagainstwomen.org.uk/" TargetMode="External"/><Relationship Id="rId3" Type="http://schemas.openxmlformats.org/officeDocument/2006/relationships/hyperlink" Target="http://webarchive.nationalarchives.gov.uk/+/www.dh.gov.uk/en/Publichealth/ViolenceagainstWomenandChildren/DH_104815" TargetMode="External"/><Relationship Id="rId7" Type="http://schemas.openxmlformats.org/officeDocument/2006/relationships/hyperlink" Target="http://www.cph.org.uk/showPublication.aspx?pubid=754" TargetMode="External"/><Relationship Id="rId2" Type="http://schemas.openxmlformats.org/officeDocument/2006/relationships/hyperlink" Target="http://www.homeoffice.gov.uk/crime/violence-against-women-girls/domestic-violence/" TargetMode="External"/><Relationship Id="rId1" Type="http://schemas.openxmlformats.org/officeDocument/2006/relationships/slideLayout" Target="../slideLayouts/slideLayout2.xml"/><Relationship Id="rId6" Type="http://schemas.openxmlformats.org/officeDocument/2006/relationships/hyperlink" Target="http://www.ccrm.org.uk/index.php?option=com_content&amp;view=article&amp;id=69&amp;Itemid=79" TargetMode="External"/><Relationship Id="rId11" Type="http://schemas.openxmlformats.org/officeDocument/2006/relationships/hyperlink" Target="http://www.lfcc.on.ca/" TargetMode="External"/><Relationship Id="rId5" Type="http://schemas.openxmlformats.org/officeDocument/2006/relationships/hyperlink" Target="http://www.dashriskchecklist.co.uk/" TargetMode="External"/><Relationship Id="rId10" Type="http://schemas.openxmlformats.org/officeDocument/2006/relationships/hyperlink" Target="http://www.childline.org.uk/" TargetMode="External"/><Relationship Id="rId4" Type="http://schemas.openxmlformats.org/officeDocument/2006/relationships/hyperlink" Target="http://www.nspcc.org.uk/help-and-advice/for-organisations-and-professionals/information-services/how-we-can-help/how-we-can-help-you" TargetMode="External"/><Relationship Id="rId9" Type="http://schemas.openxmlformats.org/officeDocument/2006/relationships/hyperlink" Target="http://www.thehideout.org.uk/under10/adults/resources/othereducationresources/default.aspa"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vawnet.org/advanced-search/print-document.php?doc_id=3270&amp;find_type=web_desc_AR" TargetMode="External"/><Relationship Id="rId2" Type="http://schemas.openxmlformats.org/officeDocument/2006/relationships/hyperlink" Target="http://www.cypnow.co.uk/news/ByDiscipline/Social-Care/1039626/Children-put-risk-failure-engage-men-protection-case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www.stmichaelsfellowship.org.uk/news.asp?pageid=5&amp;section=3&amp;subsection=1" TargetMode="External"/><Relationship Id="rId3" Type="http://schemas.openxmlformats.org/officeDocument/2006/relationships/hyperlink" Target="http://www.learningdisabilities.org.uk/publications/recognising-fathers-report/" TargetMode="External"/><Relationship Id="rId7" Type="http://schemas.openxmlformats.org/officeDocument/2006/relationships/hyperlink" Target="http://www.cafamily.org.uk/media/782590/fathers_guide_15_aug_jc_web.pdf" TargetMode="External"/><Relationship Id="rId12" Type="http://schemas.openxmlformats.org/officeDocument/2006/relationships/hyperlink" Target="http://www.fatherhoodinstitute.org/" TargetMode="External"/><Relationship Id="rId2" Type="http://schemas.openxmlformats.org/officeDocument/2006/relationships/hyperlink" Target="http://www.modernfatherhood.org/" TargetMode="External"/><Relationship Id="rId1" Type="http://schemas.openxmlformats.org/officeDocument/2006/relationships/slideLayout" Target="../slideLayouts/slideLayout2.xml"/><Relationship Id="rId6" Type="http://schemas.openxmlformats.org/officeDocument/2006/relationships/hyperlink" Target="http://www.nspcc.org.uk/Inform/resourcesforprofessionals/underones/all-babies-count-dad-project-pdf_wdf103950.pdf" TargetMode="External"/><Relationship Id="rId11" Type="http://schemas.openxmlformats.org/officeDocument/2006/relationships/hyperlink" Target="http://www.workingwithmen.org/" TargetMode="External"/><Relationship Id="rId5" Type="http://schemas.openxmlformats.org/officeDocument/2006/relationships/hyperlink" Target="http://www.cardiff.ac.uk/socsi/contactsandpeople/academicstaff/Q-S/professor-jonathan-scourfield-publication.html" TargetMode="External"/><Relationship Id="rId10" Type="http://schemas.openxmlformats.org/officeDocument/2006/relationships/hyperlink" Target="http://www.kimthemovie.com/" TargetMode="External"/><Relationship Id="rId4" Type="http://schemas.openxmlformats.org/officeDocument/2006/relationships/hyperlink" Target="http://workingwithfathers.weebly.com/" TargetMode="External"/><Relationship Id="rId9" Type="http://schemas.openxmlformats.org/officeDocument/2006/relationships/hyperlink" Target="http://www.latimercreativemedia.com/projects/ki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crm.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060174"/>
            <a:ext cx="9966960" cy="3697355"/>
          </a:xfrm>
        </p:spPr>
        <p:txBody>
          <a:bodyPr/>
          <a:lstStyle/>
          <a:p>
            <a:r>
              <a:rPr lang="ru-RU" sz="3600" dirty="0"/>
              <a:t>Как работать с мужчинами:</a:t>
            </a:r>
            <a:r>
              <a:rPr lang="en-GB" sz="3600" dirty="0"/>
              <a:t> </a:t>
            </a:r>
            <a:r>
              <a:rPr lang="ru-RU" sz="3600" dirty="0"/>
              <a:t>вмешательство в ситуации домашнего насилия в Великобритании</a:t>
            </a:r>
            <a:endParaRPr lang="en-GB" sz="3600" dirty="0"/>
          </a:p>
        </p:txBody>
      </p:sp>
      <p:sp>
        <p:nvSpPr>
          <p:cNvPr id="3" name="Subtitle 2"/>
          <p:cNvSpPr>
            <a:spLocks noGrp="1"/>
          </p:cNvSpPr>
          <p:nvPr>
            <p:ph type="subTitle" idx="1"/>
          </p:nvPr>
        </p:nvSpPr>
        <p:spPr>
          <a:xfrm>
            <a:off x="1947545" y="5290994"/>
            <a:ext cx="7891272" cy="1322749"/>
          </a:xfrm>
        </p:spPr>
        <p:txBody>
          <a:bodyPr/>
          <a:lstStyle/>
          <a:p>
            <a:r>
              <a:rPr lang="en-GB" sz="4000" dirty="0">
                <a:solidFill>
                  <a:srgbClr val="FF0000"/>
                </a:solidFill>
              </a:rPr>
              <a:t>CWI at SGUL 2019.</a:t>
            </a:r>
          </a:p>
          <a:p>
            <a:endParaRPr lang="en-GB" dirty="0"/>
          </a:p>
          <a:p>
            <a:endParaRPr lang="en-GB" dirty="0"/>
          </a:p>
          <a:p>
            <a:endParaRPr lang="en-GB" dirty="0"/>
          </a:p>
          <a:p>
            <a:endParaRPr lang="en-GB" dirty="0"/>
          </a:p>
        </p:txBody>
      </p:sp>
      <p:pic>
        <p:nvPicPr>
          <p:cNvPr id="4" name="Picture 3" descr="KU_SGUL_Faculty-logo_colour_290x95_72dpi"/>
          <p:cNvPicPr/>
          <p:nvPr/>
        </p:nvPicPr>
        <p:blipFill>
          <a:blip r:embed="rId2">
            <a:extLst>
              <a:ext uri="{28A0092B-C50C-407E-A947-70E740481C1C}">
                <a14:useLocalDpi xmlns:a14="http://schemas.microsoft.com/office/drawing/2010/main" val="0"/>
              </a:ext>
            </a:extLst>
          </a:blip>
          <a:srcRect/>
          <a:stretch>
            <a:fillRect/>
          </a:stretch>
        </p:blipFill>
        <p:spPr bwMode="auto">
          <a:xfrm>
            <a:off x="6901841" y="5290994"/>
            <a:ext cx="2755725" cy="1134858"/>
          </a:xfrm>
          <a:prstGeom prst="rect">
            <a:avLst/>
          </a:prstGeom>
          <a:noFill/>
          <a:ln>
            <a:noFill/>
          </a:ln>
        </p:spPr>
      </p:pic>
      <p:pic>
        <p:nvPicPr>
          <p:cNvPr id="1026" name="Picture 2" descr="CWI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091" y="432148"/>
            <a:ext cx="7620000"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9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3825425" cy="1609344"/>
          </a:xfrm>
        </p:spPr>
        <p:txBody>
          <a:bodyPr>
            <a:normAutofit fontScale="90000"/>
          </a:bodyPr>
          <a:lstStyle/>
          <a:p>
            <a:r>
              <a:rPr lang="en-GB" dirty="0"/>
              <a:t/>
            </a:r>
            <a:br>
              <a:rPr lang="en-GB" dirty="0"/>
            </a:br>
            <a:r>
              <a:rPr lang="en-GB" dirty="0"/>
              <a:t/>
            </a:r>
            <a:br>
              <a:rPr lang="en-GB" dirty="0"/>
            </a:br>
            <a:r>
              <a:rPr lang="ru-RU" dirty="0"/>
              <a:t>Власть и контроль?</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p:txBody>
          <a:bodyPr/>
          <a:lstStyle/>
          <a:p>
            <a:endParaRPr lang="en-GB"/>
          </a:p>
        </p:txBody>
      </p:sp>
      <p:pic>
        <p:nvPicPr>
          <p:cNvPr id="4" name="Picture 2" descr="PowerControlWhe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6841" y="0"/>
            <a:ext cx="6333157" cy="762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llen Pence: Rock Star of the Battered Women's Movement 1948-2012 - 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15" y="2013527"/>
            <a:ext cx="4037109" cy="39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89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11158" y="359367"/>
            <a:ext cx="6040471" cy="5999642"/>
          </a:xfrm>
          <a:prstGeom prst="rect">
            <a:avLst/>
          </a:prstGeom>
        </p:spPr>
      </p:pic>
      <p:sp>
        <p:nvSpPr>
          <p:cNvPr id="6" name="Rectangle 5"/>
          <p:cNvSpPr/>
          <p:nvPr/>
        </p:nvSpPr>
        <p:spPr>
          <a:xfrm>
            <a:off x="223947" y="6359009"/>
            <a:ext cx="4809906" cy="369332"/>
          </a:xfrm>
          <a:prstGeom prst="rect">
            <a:avLst/>
          </a:prstGeom>
        </p:spPr>
        <p:txBody>
          <a:bodyPr wrap="square">
            <a:spAutoFit/>
          </a:bodyPr>
          <a:lstStyle/>
          <a:p>
            <a:r>
              <a:rPr lang="en-GB" dirty="0">
                <a:hlinkClick r:id="rId3"/>
              </a:rPr>
              <a:t>http://www.ncdsv.org/publications_wheel.html</a:t>
            </a:r>
            <a:r>
              <a:rPr lang="en-GB" dirty="0"/>
              <a:t> </a:t>
            </a:r>
          </a:p>
        </p:txBody>
      </p:sp>
    </p:spTree>
    <p:extLst>
      <p:ext uri="{BB962C8B-B14F-4D97-AF65-F5344CB8AC3E}">
        <p14:creationId xmlns:p14="http://schemas.microsoft.com/office/powerpoint/2010/main" val="407784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br>
              <a:rPr lang="en-GB" dirty="0"/>
            </a:br>
            <a:r>
              <a:rPr lang="ru-RU" dirty="0"/>
              <a:t>Основные законы</a:t>
            </a:r>
            <a:br>
              <a:rPr lang="ru-RU" dirty="0"/>
            </a:br>
            <a:r>
              <a:rPr lang="en-GB" dirty="0"/>
              <a:t/>
            </a:r>
            <a:br>
              <a:rPr lang="en-GB" dirty="0"/>
            </a:br>
            <a:r>
              <a:rPr lang="en-GB" altLang="en-US" sz="1600" dirty="0" err="1"/>
              <a:t>Matczak</a:t>
            </a:r>
            <a:r>
              <a:rPr lang="en-GB" altLang="en-US" sz="1600" dirty="0"/>
              <a:t>, A., </a:t>
            </a:r>
            <a:r>
              <a:rPr lang="en-GB" altLang="en-US" sz="1600" dirty="0" err="1"/>
              <a:t>Hatzidimitriadou</a:t>
            </a:r>
            <a:r>
              <a:rPr lang="en-GB" altLang="en-US" sz="1600" dirty="0"/>
              <a:t>, E., and Lindsay, J. (2011). Review of Domestic Violence policies in England and Wales . London: Kingston University and St George‘s, University of London</a:t>
            </a:r>
            <a:r>
              <a:rPr lang="en-GB" altLang="en-US" dirty="0"/>
              <a:t/>
            </a:r>
            <a:br>
              <a:rPr lang="en-GB" altLang="en-US" dirty="0"/>
            </a:br>
            <a:endParaRPr lang="en-GB" dirty="0"/>
          </a:p>
        </p:txBody>
      </p:sp>
      <p:sp>
        <p:nvSpPr>
          <p:cNvPr id="3" name="Content Placeholder 2"/>
          <p:cNvSpPr>
            <a:spLocks noGrp="1"/>
          </p:cNvSpPr>
          <p:nvPr>
            <p:ph idx="1"/>
          </p:nvPr>
        </p:nvSpPr>
        <p:spPr>
          <a:xfrm>
            <a:off x="1066800" y="2481603"/>
            <a:ext cx="10058400" cy="4050792"/>
          </a:xfrm>
        </p:spPr>
        <p:txBody>
          <a:bodyPr>
            <a:normAutofit/>
          </a:bodyPr>
          <a:lstStyle/>
          <a:p>
            <a:r>
              <a:rPr lang="ru-RU" sz="2400" dirty="0"/>
              <a:t>Английское общее право </a:t>
            </a:r>
            <a:endParaRPr lang="en-GB" sz="2400" dirty="0"/>
          </a:p>
          <a:p>
            <a:r>
              <a:rPr lang="ru-RU" sz="2400" dirty="0"/>
              <a:t>Акт о преступлениях против личности</a:t>
            </a:r>
            <a:r>
              <a:rPr lang="en-GB" sz="2400" dirty="0"/>
              <a:t> (1861) </a:t>
            </a:r>
            <a:r>
              <a:rPr lang="en-GB" sz="2400" dirty="0">
                <a:hlinkClick r:id="rId2"/>
              </a:rPr>
              <a:t>http://www.legislation.gov.uk/ukpga/Vict/24-25/100/contents</a:t>
            </a:r>
            <a:r>
              <a:rPr lang="en-GB" sz="2400" dirty="0"/>
              <a:t> </a:t>
            </a:r>
          </a:p>
          <a:p>
            <a:r>
              <a:rPr lang="ru-RU" sz="2400" dirty="0"/>
              <a:t>Закон 1976 года о сексуальных преступлениях (поправка)</a:t>
            </a:r>
            <a:endParaRPr lang="en-GB" sz="2400" dirty="0"/>
          </a:p>
          <a:p>
            <a:pPr>
              <a:defRPr/>
            </a:pPr>
            <a:r>
              <a:rPr lang="ru-RU" sz="2400" dirty="0"/>
              <a:t>Закон о домашнем насилии и супружеских отношениях </a:t>
            </a:r>
            <a:r>
              <a:rPr lang="en-GB" sz="2400" dirty="0"/>
              <a:t>(1976) </a:t>
            </a:r>
            <a:r>
              <a:rPr lang="ru-RU" sz="2400" dirty="0"/>
              <a:t>и </a:t>
            </a:r>
            <a:r>
              <a:rPr lang="en-GB" sz="2400" dirty="0"/>
              <a:t> </a:t>
            </a:r>
            <a:r>
              <a:rPr lang="ru-RU" sz="2400" dirty="0"/>
              <a:t>Закон о семейных делах и о магистратских судах </a:t>
            </a:r>
            <a:r>
              <a:rPr lang="en-GB" sz="2400" dirty="0"/>
              <a:t>(1978) –</a:t>
            </a:r>
            <a:r>
              <a:rPr lang="ru-RU" sz="2400" dirty="0"/>
              <a:t> защита для людей, не состоящих в браке, судебные ордеры, запрещающие домогательства, ордеры о выселении партнера</a:t>
            </a:r>
            <a:endParaRPr lang="en-GB" sz="2400" dirty="0"/>
          </a:p>
          <a:p>
            <a:r>
              <a:rPr lang="ru-RU" sz="2400" dirty="0"/>
              <a:t>Закон 1977 года об обеспечении жильем </a:t>
            </a:r>
            <a:r>
              <a:rPr lang="en-GB" sz="2400" dirty="0"/>
              <a:t>(</a:t>
            </a:r>
            <a:r>
              <a:rPr lang="ru-RU" sz="2400" dirty="0"/>
              <a:t>бездомных)</a:t>
            </a:r>
            <a:endParaRPr lang="en-GB" dirty="0"/>
          </a:p>
        </p:txBody>
      </p:sp>
    </p:spTree>
    <p:extLst>
      <p:ext uri="{BB962C8B-B14F-4D97-AF65-F5344CB8AC3E}">
        <p14:creationId xmlns:p14="http://schemas.microsoft.com/office/powerpoint/2010/main" val="92354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Разработка законодательства</a:t>
            </a:r>
            <a:r>
              <a:rPr lang="en-GB" dirty="0"/>
              <a:t/>
            </a:r>
            <a:br>
              <a:rPr lang="en-GB" dirty="0"/>
            </a:br>
            <a:r>
              <a:rPr lang="en-GB" dirty="0"/>
              <a:t/>
            </a:r>
            <a:br>
              <a:rPr lang="en-GB" dirty="0"/>
            </a:br>
            <a:r>
              <a:rPr lang="ru-RU" sz="3600" dirty="0"/>
              <a:t>Закон как процесс, прецедент и принуждение</a:t>
            </a:r>
            <a:endParaRPr lang="en-GB" sz="3600" dirty="0"/>
          </a:p>
        </p:txBody>
      </p:sp>
      <p:sp>
        <p:nvSpPr>
          <p:cNvPr id="3" name="Content Placeholder 2"/>
          <p:cNvSpPr>
            <a:spLocks noGrp="1"/>
          </p:cNvSpPr>
          <p:nvPr>
            <p:ph idx="1"/>
          </p:nvPr>
        </p:nvSpPr>
        <p:spPr>
          <a:xfrm>
            <a:off x="1066799" y="2296204"/>
            <a:ext cx="10250557" cy="4050792"/>
          </a:xfrm>
        </p:spPr>
        <p:txBody>
          <a:bodyPr>
            <a:normAutofit/>
          </a:bodyPr>
          <a:lstStyle/>
          <a:p>
            <a:endParaRPr lang="en-GB" dirty="0"/>
          </a:p>
          <a:p>
            <a:r>
              <a:rPr lang="ru-RU" altLang="en-US" dirty="0"/>
              <a:t>Освобождение от наказания за изнасилование в браке отменено в 1991 году</a:t>
            </a:r>
            <a:endParaRPr lang="en-GB" altLang="en-US" dirty="0"/>
          </a:p>
          <a:p>
            <a:r>
              <a:rPr lang="ru-RU" dirty="0"/>
              <a:t>Закон о семейном праве </a:t>
            </a:r>
            <a:r>
              <a:rPr lang="en-GB" dirty="0"/>
              <a:t>(1996), </a:t>
            </a:r>
            <a:r>
              <a:rPr lang="ru-RU" dirty="0"/>
              <a:t>Часть</a:t>
            </a:r>
            <a:r>
              <a:rPr lang="en-GB" dirty="0"/>
              <a:t> IV </a:t>
            </a:r>
          </a:p>
          <a:p>
            <a:r>
              <a:rPr lang="ru-RU" dirty="0"/>
              <a:t>Закон о защите от домогательств </a:t>
            </a:r>
            <a:r>
              <a:rPr lang="en-GB" dirty="0"/>
              <a:t>(1997)</a:t>
            </a:r>
          </a:p>
          <a:p>
            <a:r>
              <a:rPr lang="ru-RU" dirty="0"/>
              <a:t>Закон о гражданском партнерстве</a:t>
            </a:r>
            <a:r>
              <a:rPr lang="en-GB" dirty="0"/>
              <a:t> 2004 (</a:t>
            </a:r>
            <a:r>
              <a:rPr lang="ru-RU" dirty="0"/>
              <a:t>Раздел</a:t>
            </a:r>
            <a:r>
              <a:rPr lang="en-GB" dirty="0"/>
              <a:t> 82, </a:t>
            </a:r>
            <a:r>
              <a:rPr lang="ru-RU" dirty="0"/>
              <a:t>Приложение</a:t>
            </a:r>
            <a:r>
              <a:rPr lang="en-GB" dirty="0"/>
              <a:t> 9)</a:t>
            </a:r>
          </a:p>
          <a:p>
            <a:r>
              <a:rPr lang="ru-RU" altLang="en-US" dirty="0"/>
              <a:t>Закон об усыновлении и детях (</a:t>
            </a:r>
            <a:r>
              <a:rPr lang="en-GB" altLang="en-US" dirty="0"/>
              <a:t>2002</a:t>
            </a:r>
            <a:r>
              <a:rPr lang="ru-RU" altLang="en-US" dirty="0"/>
              <a:t>)</a:t>
            </a:r>
            <a:r>
              <a:rPr lang="en-GB" altLang="en-US" dirty="0"/>
              <a:t> “</a:t>
            </a:r>
            <a:r>
              <a:rPr lang="ru-RU" altLang="en-US" dirty="0"/>
              <a:t>страдания, испытываемые человеком, ставшим свидетелем плохого обращения с другими лицами</a:t>
            </a:r>
            <a:r>
              <a:rPr lang="en-GB" dirty="0"/>
              <a:t>”</a:t>
            </a:r>
          </a:p>
          <a:p>
            <a:r>
              <a:rPr lang="ru-RU" dirty="0"/>
              <a:t>Закон о детях </a:t>
            </a:r>
            <a:r>
              <a:rPr lang="en-GB" dirty="0"/>
              <a:t>(2004) </a:t>
            </a:r>
            <a:r>
              <a:rPr lang="ru-RU" dirty="0"/>
              <a:t>выработан на основании межведомственного сотрудничества</a:t>
            </a:r>
            <a:endParaRPr lang="en-GB" dirty="0"/>
          </a:p>
          <a:p>
            <a:r>
              <a:rPr lang="ru-RU" dirty="0"/>
              <a:t>Закон о насилии в семье, преступлениях и жертвах </a:t>
            </a:r>
            <a:r>
              <a:rPr lang="en-GB" dirty="0"/>
              <a:t>(2004)</a:t>
            </a:r>
          </a:p>
          <a:p>
            <a:endParaRPr lang="en-GB" dirty="0"/>
          </a:p>
        </p:txBody>
      </p:sp>
    </p:spTree>
    <p:extLst>
      <p:ext uri="{BB962C8B-B14F-4D97-AF65-F5344CB8AC3E}">
        <p14:creationId xmlns:p14="http://schemas.microsoft.com/office/powerpoint/2010/main" val="88954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17154"/>
            <a:ext cx="10058400" cy="1609344"/>
          </a:xfrm>
        </p:spPr>
        <p:txBody>
          <a:bodyPr>
            <a:normAutofit fontScale="90000"/>
          </a:bodyPr>
          <a:lstStyle/>
          <a:p>
            <a:r>
              <a:rPr lang="ru-RU" dirty="0"/>
              <a:t>Изменяющиеся условия</a:t>
            </a:r>
            <a:r>
              <a:rPr lang="en-GB" dirty="0"/>
              <a:t/>
            </a:r>
            <a:br>
              <a:rPr lang="en-GB" dirty="0"/>
            </a:br>
            <a:r>
              <a:rPr lang="en-GB" dirty="0"/>
              <a:t/>
            </a:r>
            <a:br>
              <a:rPr lang="en-GB" dirty="0"/>
            </a:br>
            <a:r>
              <a:rPr lang="en-GB" sz="3600" dirty="0">
                <a:hlinkClick r:id="rId2"/>
              </a:rPr>
              <a:t>https://www.gov.uk/guidance/domestic-violence-and-abuse</a:t>
            </a:r>
            <a:r>
              <a:rPr lang="en-GB" sz="3600" dirty="0"/>
              <a:t> </a:t>
            </a:r>
          </a:p>
        </p:txBody>
      </p:sp>
      <p:sp>
        <p:nvSpPr>
          <p:cNvPr id="3" name="Content Placeholder 2"/>
          <p:cNvSpPr>
            <a:spLocks noGrp="1"/>
          </p:cNvSpPr>
          <p:nvPr>
            <p:ph idx="1"/>
          </p:nvPr>
        </p:nvSpPr>
        <p:spPr>
          <a:xfrm>
            <a:off x="1069848" y="2952680"/>
            <a:ext cx="10058400" cy="4050792"/>
          </a:xfrm>
        </p:spPr>
        <p:txBody>
          <a:bodyPr>
            <a:normAutofit/>
          </a:bodyPr>
          <a:lstStyle/>
          <a:p>
            <a:pPr fontAlgn="base"/>
            <a:r>
              <a:rPr lang="ru-RU" b="1" dirty="0"/>
              <a:t>Контролирующее поведение</a:t>
            </a:r>
            <a:endParaRPr lang="en-GB" b="1" dirty="0"/>
          </a:p>
          <a:p>
            <a:r>
              <a:rPr lang="ru-RU" dirty="0"/>
              <a:t>Контролирующее поведение - это ряд действий, направленных на то, чтобы сделать человека подчиненным </a:t>
            </a:r>
            <a:r>
              <a:rPr lang="ru-RU"/>
              <a:t>и зависимым </a:t>
            </a:r>
            <a:r>
              <a:rPr lang="ru-RU" dirty="0"/>
              <a:t>путем изолирования его от источников поддержки, использования его ресурсов и возможностей для личной выгоды, лишения его средств, необходимых для независимости, сопротивления и побега, и установления контроля над его повседневным поведением. </a:t>
            </a:r>
          </a:p>
          <a:p>
            <a:pPr fontAlgn="base"/>
            <a:r>
              <a:rPr lang="ru-RU" b="1" dirty="0"/>
              <a:t>Насильственное поведение</a:t>
            </a:r>
            <a:endParaRPr lang="en-GB" b="1" dirty="0"/>
          </a:p>
          <a:p>
            <a:pPr fontAlgn="t"/>
            <a:r>
              <a:rPr lang="ru-RU" dirty="0"/>
              <a:t>Насильственное поведение - это действие или ряд таких действий, как нападения, угрозы, унижения, запугивания или другие виды насилия, которые используются для причинения вреда, наказания или устрашения жертвы.</a:t>
            </a:r>
          </a:p>
          <a:p>
            <a:r>
              <a:rPr lang="ru-RU" dirty="0"/>
              <a:t>Приведенные определения не являются юридическими</a:t>
            </a:r>
            <a:r>
              <a:rPr lang="en-GB" dirty="0"/>
              <a:t>.</a:t>
            </a:r>
          </a:p>
          <a:p>
            <a:endParaRPr lang="en-GB" dirty="0"/>
          </a:p>
        </p:txBody>
      </p:sp>
    </p:spTree>
    <p:extLst>
      <p:ext uri="{BB962C8B-B14F-4D97-AF65-F5344CB8AC3E}">
        <p14:creationId xmlns:p14="http://schemas.microsoft.com/office/powerpoint/2010/main" val="17706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86232"/>
            <a:ext cx="10058400" cy="1609344"/>
          </a:xfrm>
        </p:spPr>
        <p:txBody>
          <a:bodyPr>
            <a:normAutofit fontScale="90000"/>
          </a:bodyPr>
          <a:lstStyle/>
          <a:p>
            <a:pPr>
              <a:lnSpc>
                <a:spcPct val="70000"/>
              </a:lnSpc>
            </a:pPr>
            <a:r>
              <a:rPr lang="en-GB" dirty="0"/>
              <a:t/>
            </a:r>
            <a:br>
              <a:rPr lang="en-GB" dirty="0"/>
            </a:br>
            <a:r>
              <a:rPr lang="ru-RU" dirty="0"/>
              <a:t>Изменяющиеся условия</a:t>
            </a:r>
            <a:r>
              <a:rPr lang="en-GB" dirty="0"/>
              <a:t/>
            </a:r>
            <a:br>
              <a:rPr lang="en-GB" dirty="0"/>
            </a:br>
            <a:r>
              <a:rPr lang="en-GB" dirty="0"/>
              <a:t/>
            </a:r>
            <a:br>
              <a:rPr lang="en-GB" dirty="0"/>
            </a:br>
            <a:r>
              <a:rPr lang="ru-RU" sz="3200" dirty="0"/>
              <a:t>Принудительный брак</a:t>
            </a:r>
            <a:r>
              <a:rPr lang="en-GB" sz="3200" dirty="0"/>
              <a:t/>
            </a:r>
            <a:br>
              <a:rPr lang="en-GB" sz="3200" dirty="0"/>
            </a:br>
            <a:r>
              <a:rPr lang="en-GB" sz="3200" dirty="0"/>
              <a:t/>
            </a:r>
            <a:br>
              <a:rPr lang="en-GB" sz="3200" dirty="0"/>
            </a:br>
            <a:r>
              <a:rPr lang="ru-RU" sz="3200" dirty="0"/>
              <a:t>Закон об антиобщественном поведении, преступности и полицейской деятельности </a:t>
            </a:r>
            <a:r>
              <a:rPr lang="en-GB" sz="3200" dirty="0"/>
              <a:t>2014</a:t>
            </a:r>
          </a:p>
        </p:txBody>
      </p:sp>
      <p:sp>
        <p:nvSpPr>
          <p:cNvPr id="3" name="Content Placeholder 2"/>
          <p:cNvSpPr>
            <a:spLocks noGrp="1"/>
          </p:cNvSpPr>
          <p:nvPr>
            <p:ph idx="1"/>
          </p:nvPr>
        </p:nvSpPr>
        <p:spPr>
          <a:xfrm>
            <a:off x="912829" y="3200320"/>
            <a:ext cx="10058400" cy="3473820"/>
          </a:xfrm>
        </p:spPr>
        <p:txBody>
          <a:bodyPr>
            <a:normAutofit fontScale="92500" lnSpcReduction="10000"/>
          </a:bodyPr>
          <a:lstStyle/>
          <a:p>
            <a:r>
              <a:rPr lang="ru-RU" dirty="0"/>
              <a:t>Принудительный брак, его незаконность</a:t>
            </a:r>
            <a:endParaRPr lang="en-GB" dirty="0"/>
          </a:p>
          <a:p>
            <a:r>
              <a:rPr lang="ru-RU" dirty="0"/>
              <a:t>Вывоз кого-либо за границу с целью заставить вступить в брак (независимо от того, является ли этот брак принудительным)</a:t>
            </a:r>
            <a:endParaRPr lang="en-GB" dirty="0"/>
          </a:p>
          <a:p>
            <a:r>
              <a:rPr lang="ru-RU" dirty="0"/>
              <a:t>Вступление в брак с недееспособным гражданином (независимо от того, подвергается он давлению или нет)</a:t>
            </a:r>
            <a:endParaRPr lang="en-GB" dirty="0"/>
          </a:p>
          <a:p>
            <a:r>
              <a:rPr lang="ru-RU" dirty="0"/>
              <a:t>Нарушение охранного ордера, выданного в случае принудительного брака, также уголовное преступление</a:t>
            </a:r>
            <a:endParaRPr lang="en-GB" dirty="0"/>
          </a:p>
          <a:p>
            <a:r>
              <a:rPr lang="ru-RU" dirty="0"/>
              <a:t>Гражданское средство правовой защиты в виде охранного ордера, полученного в судах по семейным делам в случае принудительного брака, будет продолжать иметь силу наряду с новым уголовным законодательством. Таким образом потерпевшие могут выбирать, как именно они хотят получить помощь</a:t>
            </a:r>
            <a:endParaRPr lang="en-GB" dirty="0"/>
          </a:p>
        </p:txBody>
      </p:sp>
    </p:spTree>
    <p:extLst>
      <p:ext uri="{BB962C8B-B14F-4D97-AF65-F5344CB8AC3E}">
        <p14:creationId xmlns:p14="http://schemas.microsoft.com/office/powerpoint/2010/main" val="276128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ru-RU" dirty="0"/>
              <a:t>Изменяющиеся условия</a:t>
            </a:r>
            <a:r>
              <a:rPr lang="en-GB" dirty="0"/>
              <a:t/>
            </a:r>
            <a:br>
              <a:rPr lang="en-GB" dirty="0"/>
            </a:br>
            <a:r>
              <a:rPr lang="en-GB" dirty="0"/>
              <a:t/>
            </a:r>
            <a:br>
              <a:rPr lang="en-GB" dirty="0"/>
            </a:br>
            <a:r>
              <a:rPr lang="ru-RU" sz="3600" dirty="0"/>
              <a:t>Схема для раскрытия информации о насилии в семье </a:t>
            </a:r>
            <a:r>
              <a:rPr lang="en-GB" sz="3600" dirty="0"/>
              <a:t>(</a:t>
            </a:r>
            <a:r>
              <a:rPr lang="ru-RU" sz="3600" dirty="0"/>
              <a:t>Закон Клэр</a:t>
            </a:r>
            <a:r>
              <a:rPr lang="en-GB" sz="3600" dirty="0"/>
              <a:t>)</a:t>
            </a:r>
            <a:br>
              <a:rPr lang="en-GB" sz="3600" dirty="0"/>
            </a:br>
            <a:r>
              <a:rPr lang="en-GB" sz="3600" dirty="0"/>
              <a:t/>
            </a:r>
            <a:br>
              <a:rPr lang="en-GB" sz="3600" dirty="0"/>
            </a:br>
            <a:r>
              <a:rPr lang="en-GB" sz="3600" dirty="0"/>
              <a:t> </a:t>
            </a:r>
            <a:r>
              <a:rPr lang="en-GB" dirty="0"/>
              <a:t/>
            </a:r>
            <a:br>
              <a:rPr lang="en-GB"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1069848" y="2517913"/>
            <a:ext cx="10058400" cy="4199232"/>
          </a:xfrm>
          <a:blipFill>
            <a:blip r:embed="rId2"/>
            <a:tile tx="0" ty="0" sx="100000" sy="100000" flip="none" algn="tl"/>
          </a:blipFill>
        </p:spPr>
        <p:txBody>
          <a:bodyPr>
            <a:normAutofit lnSpcReduction="10000"/>
          </a:bodyPr>
          <a:lstStyle/>
          <a:p>
            <a:pPr marL="0" indent="0">
              <a:buNone/>
            </a:pPr>
            <a:endParaRPr lang="en-GB" b="1" dirty="0"/>
          </a:p>
          <a:p>
            <a:pPr marL="0" indent="0" fontAlgn="base">
              <a:buNone/>
            </a:pPr>
            <a:r>
              <a:rPr lang="ru-RU" b="1" dirty="0"/>
              <a:t>Право спрашивать</a:t>
            </a:r>
            <a:endParaRPr lang="en-GB" b="1" dirty="0"/>
          </a:p>
          <a:p>
            <a:r>
              <a:rPr lang="ru-RU" dirty="0"/>
              <a:t>По этой схеме человек может попросить полицию проверить, проявлял ли новый партнер или тот, с кем уже существуют отношения, насилие в прошлом. Это называется «правом спрашивать». Если данные показывают, что существует риск насилия в семье со стороны партнера, полиция рассматривает вопрос о раскрытии этой информации. Такое решение может быть принято, если это законно, соразмерно и необходимо</a:t>
            </a:r>
            <a:r>
              <a:rPr lang="en-GB" dirty="0"/>
              <a:t>.</a:t>
            </a:r>
          </a:p>
          <a:p>
            <a:pPr marL="0" indent="0" fontAlgn="base">
              <a:buNone/>
            </a:pPr>
            <a:r>
              <a:rPr lang="ru-RU" b="1" dirty="0"/>
              <a:t>Право знать</a:t>
            </a:r>
            <a:endParaRPr lang="en-GB" b="1" dirty="0"/>
          </a:p>
          <a:p>
            <a:r>
              <a:rPr lang="ru-RU" dirty="0"/>
              <a:t>Оно позволяет организациям подавать заявку на раскрытие информации, если данная организация полагает, что человек подвергается риску домашнего насилия со стороны своего партнера. Опять же, полиция может раскрывать такую информацию, если это законно, необходимо и соразмерно</a:t>
            </a:r>
            <a:r>
              <a:rPr lang="en-GB" dirty="0"/>
              <a:t>.</a:t>
            </a:r>
          </a:p>
          <a:p>
            <a:endParaRPr lang="en-GB" b="1" dirty="0"/>
          </a:p>
          <a:p>
            <a:endParaRPr lang="en-GB" dirty="0"/>
          </a:p>
        </p:txBody>
      </p:sp>
    </p:spTree>
    <p:extLst>
      <p:ext uri="{BB962C8B-B14F-4D97-AF65-F5344CB8AC3E}">
        <p14:creationId xmlns:p14="http://schemas.microsoft.com/office/powerpoint/2010/main" val="126568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55982"/>
            <a:ext cx="10058400" cy="2457351"/>
          </a:xfrm>
        </p:spPr>
        <p:txBody>
          <a:bodyPr>
            <a:normAutofit fontScale="90000"/>
          </a:bodyPr>
          <a:lstStyle/>
          <a:p>
            <a:r>
              <a:rPr lang="en-GB" dirty="0"/>
              <a:t/>
            </a:r>
            <a:br>
              <a:rPr lang="en-GB" dirty="0"/>
            </a:br>
            <a:r>
              <a:rPr lang="en-GB" dirty="0"/>
              <a:t/>
            </a:r>
            <a:br>
              <a:rPr lang="en-GB" dirty="0"/>
            </a:br>
            <a:r>
              <a:rPr lang="ru-RU" dirty="0"/>
              <a:t>Изменяющиеся условия</a:t>
            </a:r>
            <a:br>
              <a:rPr lang="ru-RU" dirty="0"/>
            </a:br>
            <a:r>
              <a:rPr lang="en-GB" dirty="0"/>
              <a:t/>
            </a:r>
            <a:br>
              <a:rPr lang="en-GB" dirty="0"/>
            </a:br>
            <a:r>
              <a:rPr lang="ru-RU" sz="3600" dirty="0"/>
              <a:t>Уведомления и ордера о защите от домашнего насилия</a:t>
            </a:r>
            <a:br>
              <a:rPr lang="ru-RU" sz="3600" dirty="0"/>
            </a:br>
            <a:r>
              <a:rPr lang="en-GB" sz="3600" dirty="0"/>
              <a:t/>
            </a:r>
            <a:br>
              <a:rPr lang="en-GB" sz="3600" dirty="0"/>
            </a:br>
            <a:r>
              <a:rPr lang="ru-RU" sz="3600" dirty="0"/>
              <a:t>Закон о преступлениях и безопасности (</a:t>
            </a:r>
            <a:r>
              <a:rPr lang="en-GB" sz="3600" dirty="0"/>
              <a:t>2010</a:t>
            </a:r>
            <a:r>
              <a:rPr lang="ru-RU" sz="3600" dirty="0"/>
              <a:t>)</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1066800" y="3400243"/>
            <a:ext cx="10058400" cy="2877975"/>
          </a:xfrm>
        </p:spPr>
        <p:txBody>
          <a:bodyPr>
            <a:normAutofit fontScale="92500" lnSpcReduction="10000"/>
          </a:bodyPr>
          <a:lstStyle/>
          <a:p>
            <a:endParaRPr lang="en-GB" dirty="0"/>
          </a:p>
          <a:p>
            <a:r>
              <a:rPr lang="ru-RU" dirty="0"/>
              <a:t>С охранным ордером от домашнего насилия преступник может быть немедленно лишен права на возвращение в место жительства и контакт с жертвой на срок до 28 дней, что позволяет потерпевшим обдумать свои дальнейшие действия и получить необходимую поддержку</a:t>
            </a:r>
            <a:r>
              <a:rPr lang="en-GB" dirty="0"/>
              <a:t>.</a:t>
            </a:r>
          </a:p>
          <a:p>
            <a:endParaRPr lang="en-GB" dirty="0"/>
          </a:p>
          <a:p>
            <a:r>
              <a:rPr lang="ru-RU" dirty="0"/>
              <a:t>До реализации этой схемы потерпевшие не получали необходимую защиту, потому что в силу отсутствия доказательств полиция не могла обвинить преступника  и, таким образом, обеспечить защиту потерпевшей при его освобождении под залог, а также потому, что процесс выдачи судебных запретов занимал время.</a:t>
            </a:r>
            <a:endParaRPr lang="en-GB" dirty="0"/>
          </a:p>
        </p:txBody>
      </p:sp>
    </p:spTree>
    <p:extLst>
      <p:ext uri="{BB962C8B-B14F-4D97-AF65-F5344CB8AC3E}">
        <p14:creationId xmlns:p14="http://schemas.microsoft.com/office/powerpoint/2010/main" val="290584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4400" dirty="0"/>
              <a:t>Другие важные изменения</a:t>
            </a:r>
            <a:endParaRPr lang="en-GB" sz="4400" dirty="0"/>
          </a:p>
        </p:txBody>
      </p:sp>
      <p:sp>
        <p:nvSpPr>
          <p:cNvPr id="3" name="Content Placeholder 2"/>
          <p:cNvSpPr>
            <a:spLocks noGrp="1"/>
          </p:cNvSpPr>
          <p:nvPr>
            <p:ph idx="1"/>
          </p:nvPr>
        </p:nvSpPr>
        <p:spPr/>
        <p:txBody>
          <a:bodyPr/>
          <a:lstStyle/>
          <a:p>
            <a:endParaRPr lang="en-GB" dirty="0"/>
          </a:p>
          <a:p>
            <a:endParaRPr lang="en-GB" dirty="0"/>
          </a:p>
          <a:p>
            <a:r>
              <a:rPr lang="ru-RU" dirty="0"/>
              <a:t>Фонд мужчин, ставших жертвами домашнего и сексуального насилия (</a:t>
            </a:r>
            <a:r>
              <a:rPr lang="en-GB" dirty="0"/>
              <a:t>2011</a:t>
            </a:r>
            <a:r>
              <a:rPr lang="ru-RU" dirty="0"/>
              <a:t> –</a:t>
            </a:r>
            <a:r>
              <a:rPr lang="en-GB" dirty="0"/>
              <a:t> 2013</a:t>
            </a:r>
            <a:r>
              <a:rPr lang="ru-RU" dirty="0"/>
              <a:t>)</a:t>
            </a:r>
            <a:endParaRPr lang="en-GB" dirty="0"/>
          </a:p>
          <a:p>
            <a:r>
              <a:rPr lang="ru-RU" dirty="0"/>
              <a:t>Обзоры убийств на бытовой почве: как сделать обзор</a:t>
            </a:r>
            <a:endParaRPr lang="en-GB" dirty="0"/>
          </a:p>
          <a:p>
            <a:r>
              <a:rPr lang="ru-RU" dirty="0"/>
              <a:t>Независимые консультанты по вопросам насилия в семье</a:t>
            </a:r>
            <a:endParaRPr lang="en-GB" dirty="0"/>
          </a:p>
          <a:p>
            <a:r>
              <a:rPr lang="ru-RU" dirty="0"/>
              <a:t>Жертвы домашнего насилия без разрешения на пребывание в стране</a:t>
            </a:r>
            <a:endParaRPr lang="en-GB" dirty="0"/>
          </a:p>
          <a:p>
            <a:r>
              <a:rPr lang="ru-RU" dirty="0"/>
              <a:t>Взаимодействие между наркотиками, алкоголем, психическим здоровьем, вооруженными силами и т.д.</a:t>
            </a:r>
            <a:endParaRPr lang="en-GB" dirty="0"/>
          </a:p>
        </p:txBody>
      </p:sp>
    </p:spTree>
    <p:extLst>
      <p:ext uri="{BB962C8B-B14F-4D97-AF65-F5344CB8AC3E}">
        <p14:creationId xmlns:p14="http://schemas.microsoft.com/office/powerpoint/2010/main" val="42680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2" descr="The crime fighter - Laura Rich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953" y="1628261"/>
            <a:ext cx="3240000" cy="4860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9848" y="205410"/>
            <a:ext cx="10058400" cy="1888566"/>
          </a:xfrm>
        </p:spPr>
        <p:txBody>
          <a:bodyPr>
            <a:normAutofit fontScale="90000"/>
          </a:bodyPr>
          <a:lstStyle/>
          <a:p>
            <a:r>
              <a:rPr lang="ru-RU" sz="3600" dirty="0"/>
              <a:t>Пример из практики</a:t>
            </a:r>
            <a:r>
              <a:rPr lang="en-GB" sz="3600" dirty="0"/>
              <a:t>; </a:t>
            </a:r>
            <a:r>
              <a:rPr lang="ru-RU" sz="3600" dirty="0"/>
              <a:t>как изменить закон о навязчивом преследовании </a:t>
            </a:r>
            <a:r>
              <a:rPr lang="en-US" sz="3600" dirty="0"/>
              <a:t>(stalking)</a:t>
            </a:r>
            <a:r>
              <a:rPr lang="en-GB" sz="3600" dirty="0"/>
              <a:t/>
            </a:r>
            <a:br>
              <a:rPr lang="en-GB" sz="3600" dirty="0"/>
            </a:br>
            <a:r>
              <a:rPr lang="en-GB" sz="3600" dirty="0"/>
              <a:t/>
            </a:r>
            <a:br>
              <a:rPr lang="en-GB" sz="3600" dirty="0"/>
            </a:br>
            <a:endParaRPr lang="en-GB" sz="3600" dirty="0"/>
          </a:p>
        </p:txBody>
      </p:sp>
      <p:sp>
        <p:nvSpPr>
          <p:cNvPr id="3" name="Content Placeholder 2"/>
          <p:cNvSpPr>
            <a:spLocks noGrp="1"/>
          </p:cNvSpPr>
          <p:nvPr>
            <p:ph idx="1"/>
          </p:nvPr>
        </p:nvSpPr>
        <p:spPr>
          <a:xfrm>
            <a:off x="4464304" y="1364973"/>
            <a:ext cx="6657848" cy="5287617"/>
          </a:xfrm>
        </p:spPr>
        <p:txBody>
          <a:bodyPr>
            <a:normAutofit fontScale="92500" lnSpcReduction="20000"/>
          </a:bodyPr>
          <a:lstStyle/>
          <a:p>
            <a:pPr>
              <a:defRPr/>
            </a:pPr>
            <a:r>
              <a:rPr lang="ru-RU" dirty="0"/>
              <a:t>Лаура Ричардс (</a:t>
            </a:r>
            <a:r>
              <a:rPr lang="en-GB" dirty="0"/>
              <a:t>Laura Richards</a:t>
            </a:r>
            <a:r>
              <a:rPr lang="ru-RU" dirty="0"/>
              <a:t>)</a:t>
            </a:r>
            <a:r>
              <a:rPr lang="en-GB" dirty="0"/>
              <a:t> – </a:t>
            </a:r>
            <a:r>
              <a:rPr lang="ru-RU" dirty="0"/>
              <a:t>чек-лист </a:t>
            </a:r>
            <a:r>
              <a:rPr lang="en-GB" dirty="0"/>
              <a:t>DASH</a:t>
            </a:r>
            <a:r>
              <a:rPr lang="ru-RU" dirty="0"/>
              <a:t> (</a:t>
            </a:r>
            <a:r>
              <a:rPr lang="en-GB" dirty="0"/>
              <a:t>Domestic Abuse, Stalking and Honour Based Violence</a:t>
            </a:r>
            <a:r>
              <a:rPr lang="ru-RU" dirty="0"/>
              <a:t>) и активизм</a:t>
            </a:r>
            <a:endParaRPr lang="en-GB" dirty="0"/>
          </a:p>
          <a:p>
            <a:pPr>
              <a:defRPr/>
            </a:pPr>
            <a:r>
              <a:rPr lang="ru-RU" dirty="0"/>
              <a:t>Требование изменить закон о навязчивом преследовании</a:t>
            </a:r>
            <a:endParaRPr lang="en-GB" dirty="0"/>
          </a:p>
          <a:p>
            <a:pPr>
              <a:defRPr/>
            </a:pPr>
            <a:r>
              <a:rPr lang="ru-RU" dirty="0"/>
              <a:t>Государственная горячая линия помощи жертвам навязчивого преследования (</a:t>
            </a:r>
            <a:r>
              <a:rPr lang="en-GB" dirty="0"/>
              <a:t>2010</a:t>
            </a:r>
            <a:r>
              <a:rPr lang="ru-RU" dirty="0"/>
              <a:t> год)</a:t>
            </a:r>
            <a:r>
              <a:rPr lang="en-GB" dirty="0"/>
              <a:t> </a:t>
            </a:r>
          </a:p>
          <a:p>
            <a:pPr>
              <a:defRPr/>
            </a:pPr>
            <a:r>
              <a:rPr lang="ru-RU" dirty="0"/>
              <a:t>Первая в Великобритании государственная неделя повышения осведомленности о навязчивом преследовании(2011 год)</a:t>
            </a:r>
            <a:r>
              <a:rPr lang="en-GB" dirty="0"/>
              <a:t> </a:t>
            </a:r>
          </a:p>
          <a:p>
            <a:pPr>
              <a:defRPr/>
            </a:pPr>
            <a:r>
              <a:rPr lang="en-GB" dirty="0">
                <a:hlinkClick r:id="rId3"/>
              </a:rPr>
              <a:t>www.paladinservice.co.uk</a:t>
            </a:r>
            <a:r>
              <a:rPr lang="en-GB" dirty="0"/>
              <a:t>  </a:t>
            </a:r>
            <a:r>
              <a:rPr lang="ru-RU" dirty="0"/>
              <a:t>для более подробной информации о навязчивом преследовании</a:t>
            </a:r>
            <a:endParaRPr lang="en-GB" dirty="0"/>
          </a:p>
          <a:p>
            <a:pPr>
              <a:defRPr/>
            </a:pPr>
            <a:r>
              <a:rPr lang="en-GB" dirty="0"/>
              <a:t>25</a:t>
            </a:r>
            <a:r>
              <a:rPr lang="ru-RU" dirty="0"/>
              <a:t> ноября</a:t>
            </a:r>
            <a:r>
              <a:rPr lang="en-GB" dirty="0"/>
              <a:t> 2012</a:t>
            </a:r>
            <a:r>
              <a:rPr lang="ru-RU" dirty="0"/>
              <a:t>:</a:t>
            </a:r>
            <a:r>
              <a:rPr lang="en-GB" dirty="0"/>
              <a:t> </a:t>
            </a:r>
            <a:r>
              <a:rPr lang="ru-RU" dirty="0"/>
              <a:t>поправки к Закону о защите от домогательств</a:t>
            </a:r>
            <a:endParaRPr lang="en-GB" dirty="0"/>
          </a:p>
          <a:p>
            <a:pPr>
              <a:defRPr/>
            </a:pPr>
            <a:r>
              <a:rPr lang="ru-RU" dirty="0"/>
              <a:t>Раздел</a:t>
            </a:r>
            <a:r>
              <a:rPr lang="en-GB" dirty="0"/>
              <a:t> 2; </a:t>
            </a:r>
            <a:r>
              <a:rPr lang="ru-RU" dirty="0"/>
              <a:t>преступник демонстрировал поведение, которое равносильно преследованию, и данное преследование можно охарактеризовать как преследующее поведение</a:t>
            </a:r>
            <a:r>
              <a:rPr lang="en-GB" dirty="0"/>
              <a:t>.</a:t>
            </a:r>
          </a:p>
          <a:p>
            <a:pPr>
              <a:defRPr/>
            </a:pPr>
            <a:r>
              <a:rPr lang="ru-RU" dirty="0"/>
              <a:t>Раздел</a:t>
            </a:r>
            <a:r>
              <a:rPr lang="en-GB" dirty="0"/>
              <a:t> 4A</a:t>
            </a:r>
            <a:r>
              <a:rPr lang="ru-RU" dirty="0"/>
              <a:t>,</a:t>
            </a:r>
            <a:r>
              <a:rPr lang="en-GB" dirty="0"/>
              <a:t> </a:t>
            </a:r>
            <a:r>
              <a:rPr lang="ru-RU" dirty="0"/>
              <a:t>преследование, которое влечет за собой страх насилия или серьезную тревогу</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78148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Почему проблема домашнего насилия важна в этическом и политическом контексте?</a:t>
            </a:r>
            <a:endParaRPr lang="en-GB" dirty="0"/>
          </a:p>
        </p:txBody>
      </p:sp>
      <p:sp>
        <p:nvSpPr>
          <p:cNvPr id="3" name="Content Placeholder 2"/>
          <p:cNvSpPr>
            <a:spLocks noGrp="1"/>
          </p:cNvSpPr>
          <p:nvPr>
            <p:ph idx="1"/>
          </p:nvPr>
        </p:nvSpPr>
        <p:spPr>
          <a:xfrm>
            <a:off x="1069847" y="2252870"/>
            <a:ext cx="10353527" cy="4280451"/>
          </a:xfrm>
        </p:spPr>
        <p:txBody>
          <a:bodyPr>
            <a:normAutofit fontScale="85000" lnSpcReduction="20000"/>
          </a:bodyPr>
          <a:lstStyle/>
          <a:p>
            <a:pPr marL="0" indent="0">
              <a:buNone/>
            </a:pPr>
            <a:endParaRPr lang="en-GB" dirty="0"/>
          </a:p>
          <a:p>
            <a:r>
              <a:rPr lang="ru-RU" sz="2400" dirty="0"/>
              <a:t>Это значительная проблема во всех сферах социальной работы</a:t>
            </a:r>
            <a:endParaRPr lang="en-GB" sz="2400" dirty="0"/>
          </a:p>
          <a:p>
            <a:endParaRPr lang="en-GB" sz="2400" dirty="0"/>
          </a:p>
          <a:p>
            <a:r>
              <a:rPr lang="ru-RU" sz="2400" dirty="0"/>
              <a:t>Напр</a:t>
            </a:r>
            <a:r>
              <a:rPr lang="ru-RU" sz="2400" dirty="0" smtClean="0"/>
              <a:t>. по результатам</a:t>
            </a:r>
            <a:r>
              <a:rPr lang="en-GB" sz="2400" dirty="0" smtClean="0"/>
              <a:t> </a:t>
            </a:r>
            <a:r>
              <a:rPr lang="en-GB" sz="2400" dirty="0"/>
              <a:t>60% </a:t>
            </a:r>
            <a:r>
              <a:rPr lang="ru-RU" sz="2400" dirty="0" smtClean="0"/>
              <a:t>проверок </a:t>
            </a:r>
            <a:r>
              <a:rPr lang="ru-RU" sz="2400" dirty="0" smtClean="0"/>
              <a:t>серьезных </a:t>
            </a:r>
            <a:r>
              <a:rPr lang="ru-RU" sz="2400" dirty="0" smtClean="0"/>
              <a:t>случаев </a:t>
            </a:r>
            <a:r>
              <a:rPr lang="ru-RU" sz="2400" dirty="0"/>
              <a:t>семейного насилия (т.е. повлекших смерть или тяжкие телесные повреждения)</a:t>
            </a:r>
            <a:endParaRPr lang="en-GB" sz="2400" dirty="0"/>
          </a:p>
          <a:p>
            <a:pPr marL="0" indent="0">
              <a:buNone/>
            </a:pPr>
            <a:endParaRPr lang="en-GB" sz="2400" dirty="0"/>
          </a:p>
          <a:p>
            <a:r>
              <a:rPr lang="ru-RU" sz="2400" dirty="0"/>
              <a:t>Комплексная и спорная</a:t>
            </a:r>
            <a:endParaRPr lang="en-GB" sz="2400" dirty="0"/>
          </a:p>
          <a:p>
            <a:endParaRPr lang="en-GB" sz="2400" dirty="0"/>
          </a:p>
          <a:p>
            <a:r>
              <a:rPr lang="ru-RU" sz="2400" dirty="0"/>
              <a:t>Общественные издержки (по оценкам</a:t>
            </a:r>
            <a:r>
              <a:rPr lang="en-GB" sz="2400" dirty="0"/>
              <a:t> </a:t>
            </a:r>
            <a:r>
              <a:rPr lang="ru-RU" sz="2400" dirty="0"/>
              <a:t>на </a:t>
            </a:r>
            <a:r>
              <a:rPr lang="en-GB" sz="2400" dirty="0"/>
              <a:t>2010</a:t>
            </a:r>
            <a:r>
              <a:rPr lang="ru-RU" sz="2400" dirty="0"/>
              <a:t> год)</a:t>
            </a:r>
            <a:r>
              <a:rPr lang="en-GB" sz="2400" dirty="0"/>
              <a:t> </a:t>
            </a:r>
            <a:r>
              <a:rPr lang="ru-RU" sz="2400" dirty="0"/>
              <a:t>составляют </a:t>
            </a:r>
            <a:r>
              <a:rPr lang="en-GB" sz="2400" dirty="0"/>
              <a:t>36</a:t>
            </a:r>
            <a:r>
              <a:rPr lang="ru-RU" sz="2400" dirty="0"/>
              <a:t>,</a:t>
            </a:r>
            <a:r>
              <a:rPr lang="en-GB" sz="2400" dirty="0"/>
              <a:t>7</a:t>
            </a:r>
            <a:r>
              <a:rPr lang="ru-RU" sz="2400" dirty="0"/>
              <a:t> трлн. фунтов стерлингов в год</a:t>
            </a:r>
          </a:p>
          <a:p>
            <a:pPr marL="0" indent="0">
              <a:buNone/>
            </a:pPr>
            <a:endParaRPr lang="en-GB" sz="2400" dirty="0"/>
          </a:p>
          <a:p>
            <a:r>
              <a:rPr lang="ru-RU" sz="2400" dirty="0"/>
              <a:t>Главный обзор правительства - </a:t>
            </a:r>
            <a:r>
              <a:rPr lang="en-GB" sz="2400" dirty="0">
                <a:hlinkClick r:id="rId2"/>
              </a:rPr>
              <a:t>https://www.gov.uk/government/news/major-review-of-police-response-to-domestic-violence</a:t>
            </a:r>
            <a:r>
              <a:rPr lang="en-GB" sz="2400" dirty="0"/>
              <a:t> </a:t>
            </a:r>
          </a:p>
          <a:p>
            <a:endParaRPr lang="en-GB" dirty="0"/>
          </a:p>
        </p:txBody>
      </p:sp>
    </p:spTree>
    <p:extLst>
      <p:ext uri="{BB962C8B-B14F-4D97-AF65-F5344CB8AC3E}">
        <p14:creationId xmlns:p14="http://schemas.microsoft.com/office/powerpoint/2010/main" val="3209732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5291195" cy="1609344"/>
          </a:xfrm>
        </p:spPr>
        <p:txBody>
          <a:bodyPr/>
          <a:lstStyle/>
          <a:p>
            <a:r>
              <a:rPr lang="ru-RU" dirty="0"/>
              <a:t>Практика?</a:t>
            </a:r>
            <a:endParaRPr lang="en-GB" dirty="0"/>
          </a:p>
        </p:txBody>
      </p:sp>
      <p:sp>
        <p:nvSpPr>
          <p:cNvPr id="3" name="Content Placeholder 2"/>
          <p:cNvSpPr>
            <a:spLocks noGrp="1"/>
          </p:cNvSpPr>
          <p:nvPr>
            <p:ph idx="1"/>
          </p:nvPr>
        </p:nvSpPr>
        <p:spPr>
          <a:xfrm>
            <a:off x="1069848" y="2121408"/>
            <a:ext cx="10058400" cy="4080610"/>
          </a:xfrm>
        </p:spPr>
        <p:txBody>
          <a:bodyPr>
            <a:normAutofit/>
          </a:bodyPr>
          <a:lstStyle/>
          <a:p>
            <a:endParaRPr lang="ru-RU" dirty="0"/>
          </a:p>
          <a:p>
            <a:r>
              <a:rPr lang="ru-RU" sz="2200" dirty="0"/>
              <a:t>Шэрон живет со Стивеном, который в течение нескольких лет применяет к ней физическое насилие и угрожает. У них двое детей: сын 6 лет и дочь 18 месяцев. Соседи видели, как Стивен бьет своего сына. Шэрон боится за себя и своих детей. Однако она считает, что расставаться со Стивеном не имеет смысла, потому что он будет продолжать угрожать ей и ее семье.</a:t>
            </a:r>
            <a:endParaRPr lang="en-GB" sz="2200" dirty="0"/>
          </a:p>
        </p:txBody>
      </p:sp>
    </p:spTree>
    <p:extLst>
      <p:ext uri="{BB962C8B-B14F-4D97-AF65-F5344CB8AC3E}">
        <p14:creationId xmlns:p14="http://schemas.microsoft.com/office/powerpoint/2010/main" val="30590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46177" y="576942"/>
            <a:ext cx="9109788" cy="2457806"/>
          </a:xfrm>
        </p:spPr>
        <p:txBody>
          <a:bodyPr>
            <a:normAutofit fontScale="90000"/>
          </a:bodyPr>
          <a:lstStyle/>
          <a:p>
            <a:r>
              <a:rPr lang="en-GB" altLang="en-US" dirty="0"/>
              <a:t/>
            </a:r>
            <a:br>
              <a:rPr lang="en-GB" altLang="en-US" dirty="0"/>
            </a:br>
            <a:r>
              <a:rPr lang="en-GB" altLang="en-US" dirty="0"/>
              <a:t/>
            </a:r>
            <a:br>
              <a:rPr lang="en-GB" altLang="en-US" dirty="0"/>
            </a:br>
            <a:r>
              <a:rPr lang="ru-RU" altLang="en-US" dirty="0">
                <a:solidFill>
                  <a:srgbClr val="FF0000"/>
                </a:solidFill>
              </a:rPr>
              <a:t>Риск СЕРЬЕЗНОГО</a:t>
            </a:r>
            <a:r>
              <a:rPr lang="en-GB" altLang="en-US" dirty="0">
                <a:solidFill>
                  <a:srgbClr val="FF0000"/>
                </a:solidFill>
              </a:rPr>
              <a:t> </a:t>
            </a:r>
            <a:r>
              <a:rPr lang="ru-RU" altLang="en-US" dirty="0">
                <a:solidFill>
                  <a:srgbClr val="FF0000"/>
                </a:solidFill>
              </a:rPr>
              <a:t>вреда</a:t>
            </a:r>
            <a:r>
              <a:rPr lang="en-GB" altLang="en-US" dirty="0">
                <a:solidFill>
                  <a:srgbClr val="FF0000"/>
                </a:solidFill>
              </a:rPr>
              <a:t> </a:t>
            </a:r>
            <a:br>
              <a:rPr lang="en-GB" altLang="en-US" dirty="0">
                <a:solidFill>
                  <a:srgbClr val="FF0000"/>
                </a:solidFill>
              </a:rPr>
            </a:br>
            <a:r>
              <a:rPr lang="en-GB" altLang="en-US" sz="4000" dirty="0">
                <a:solidFill>
                  <a:srgbClr val="FF0000"/>
                </a:solidFill>
              </a:rPr>
              <a:t>(</a:t>
            </a:r>
            <a:r>
              <a:rPr lang="ru-RU" altLang="en-US" sz="4000" dirty="0">
                <a:solidFill>
                  <a:srgbClr val="FF0000"/>
                </a:solidFill>
              </a:rPr>
              <a:t>определение Министерства внутренних дел Великобритании</a:t>
            </a:r>
            <a:r>
              <a:rPr lang="en-GB" altLang="en-US" sz="4000" dirty="0">
                <a:solidFill>
                  <a:srgbClr val="FF0000"/>
                </a:solidFill>
              </a:rPr>
              <a:t>)</a:t>
            </a:r>
            <a:r>
              <a:rPr lang="en-GB" altLang="en-US" sz="4000" dirty="0"/>
              <a:t> </a:t>
            </a:r>
            <a:r>
              <a:rPr lang="en-GB" altLang="en-US" dirty="0"/>
              <a:t/>
            </a:r>
            <a:br>
              <a:rPr lang="en-GB" altLang="en-US" dirty="0"/>
            </a:br>
            <a:endParaRPr lang="en-US" altLang="en-US" dirty="0"/>
          </a:p>
        </p:txBody>
      </p:sp>
      <p:sp>
        <p:nvSpPr>
          <p:cNvPr id="12291" name="Rectangle 3"/>
          <p:cNvSpPr>
            <a:spLocks noGrp="1" noChangeArrowheads="1"/>
          </p:cNvSpPr>
          <p:nvPr>
            <p:ph type="body" idx="1"/>
          </p:nvPr>
        </p:nvSpPr>
        <p:spPr/>
        <p:txBody>
          <a:bodyPr>
            <a:normAutofit/>
          </a:bodyPr>
          <a:lstStyle/>
          <a:p>
            <a:pPr eaLnBrk="1" hangingPunct="1">
              <a:buFontTx/>
              <a:buNone/>
            </a:pPr>
            <a:endParaRPr lang="en-GB" altLang="en-US" sz="1800" dirty="0"/>
          </a:p>
          <a:p>
            <a:pPr eaLnBrk="1" hangingPunct="1">
              <a:buFontTx/>
              <a:buNone/>
            </a:pPr>
            <a:endParaRPr lang="en-GB" altLang="en-US" sz="1800" dirty="0"/>
          </a:p>
          <a:p>
            <a:pPr eaLnBrk="1" hangingPunct="1">
              <a:buFontTx/>
              <a:buNone/>
            </a:pPr>
            <a:endParaRPr lang="en-GB" altLang="en-US" sz="1800" dirty="0"/>
          </a:p>
          <a:p>
            <a:pPr eaLnBrk="1" hangingPunct="1">
              <a:buFontTx/>
              <a:buNone/>
            </a:pPr>
            <a:endParaRPr lang="en-GB" altLang="en-US" sz="1800" dirty="0"/>
          </a:p>
          <a:p>
            <a:pPr>
              <a:buNone/>
            </a:pPr>
            <a:r>
              <a:rPr lang="ru-RU" altLang="en-US" sz="2800" dirty="0"/>
              <a:t> «риск, предполагающий опасность для жизни, или травмы, физическое или психологическое восстановление после которых затруднительно либо невозможно».</a:t>
            </a:r>
            <a:endParaRPr lang="en-US" altLang="en-US" sz="2800" dirty="0"/>
          </a:p>
          <a:p>
            <a:pPr eaLnBrk="1" hangingPunct="1"/>
            <a:endParaRPr lang="en-US" altLang="en-US" sz="1800" dirty="0"/>
          </a:p>
          <a:p>
            <a:pPr marL="0" indent="0">
              <a:buNone/>
            </a:pPr>
            <a:endParaRPr lang="en-US" altLang="en-US" sz="1800" dirty="0"/>
          </a:p>
        </p:txBody>
      </p:sp>
      <p:sp>
        <p:nvSpPr>
          <p:cNvPr id="12293" name="Slide Number Placeholder 2"/>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DEBD6E-489F-4FC7-8609-992A08D4E4B5}" type="slidenum">
              <a:rPr lang="en-GB" altLang="en-US" smtClean="0"/>
              <a:pPr eaLnBrk="1" hangingPunct="1"/>
              <a:t>21</a:t>
            </a:fld>
            <a:endParaRPr lang="en-GB" altLang="en-US"/>
          </a:p>
        </p:txBody>
      </p:sp>
    </p:spTree>
    <p:extLst>
      <p:ext uri="{BB962C8B-B14F-4D97-AF65-F5344CB8AC3E}">
        <p14:creationId xmlns:p14="http://schemas.microsoft.com/office/powerpoint/2010/main" val="265377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46124C3-B0C5-462B-A880-569C21812718}" type="slidenum">
              <a:rPr lang="en-GB" smtClean="0"/>
              <a:t>22</a:t>
            </a:fld>
            <a:endParaRPr lang="en-GB"/>
          </a:p>
        </p:txBody>
      </p:sp>
      <p:pic>
        <p:nvPicPr>
          <p:cNvPr id="9218" name="Picture 2"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332656"/>
            <a:ext cx="5328592" cy="51348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8800" y="5710019"/>
            <a:ext cx="5131296" cy="369332"/>
          </a:xfrm>
          <a:prstGeom prst="rect">
            <a:avLst/>
          </a:prstGeom>
        </p:spPr>
        <p:txBody>
          <a:bodyPr wrap="square">
            <a:spAutoFit/>
          </a:bodyPr>
          <a:lstStyle/>
          <a:p>
            <a:r>
              <a:rPr lang="en-GB" dirty="0">
                <a:hlinkClick r:id="rId3"/>
              </a:rPr>
              <a:t>https://www.bmj.com/content/343/bmj.d6386</a:t>
            </a:r>
            <a:r>
              <a:rPr lang="en-GB" dirty="0"/>
              <a:t> </a:t>
            </a:r>
          </a:p>
        </p:txBody>
      </p:sp>
      <p:pic>
        <p:nvPicPr>
          <p:cNvPr id="9224" name="Picture 8" descr="Image result for gerd gigerenzer 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208" y="361230"/>
            <a:ext cx="1822940" cy="279032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 result for gerd gigerenzer eston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1747" y="3946605"/>
            <a:ext cx="2695863" cy="1516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20136" y="3257915"/>
            <a:ext cx="3024336" cy="461665"/>
          </a:xfrm>
          <a:prstGeom prst="rect">
            <a:avLst/>
          </a:prstGeom>
        </p:spPr>
        <p:txBody>
          <a:bodyPr wrap="square">
            <a:spAutoFit/>
          </a:bodyPr>
          <a:lstStyle/>
          <a:p>
            <a:r>
              <a:rPr lang="en-GB" sz="1200" dirty="0" err="1">
                <a:solidFill>
                  <a:srgbClr val="1C1C1C"/>
                </a:solidFill>
                <a:latin typeface="Trade_Gothic"/>
              </a:rPr>
              <a:t>Gigerenzer</a:t>
            </a:r>
            <a:r>
              <a:rPr lang="en-GB" sz="1200" dirty="0">
                <a:solidFill>
                  <a:srgbClr val="1C1C1C"/>
                </a:solidFill>
                <a:latin typeface="Trade_Gothic"/>
              </a:rPr>
              <a:t>, G. (2014) </a:t>
            </a:r>
            <a:r>
              <a:rPr lang="en-GB" sz="1200" i="1" dirty="0">
                <a:solidFill>
                  <a:srgbClr val="1C1C1C"/>
                </a:solidFill>
                <a:latin typeface="Trade_Gothic"/>
              </a:rPr>
              <a:t>Risk Savvy; how to make good decisions. </a:t>
            </a:r>
            <a:r>
              <a:rPr lang="en-GB" sz="1200" dirty="0">
                <a:solidFill>
                  <a:srgbClr val="1C1C1C"/>
                </a:solidFill>
                <a:latin typeface="Trade_Gothic"/>
              </a:rPr>
              <a:t>New York. Viking. </a:t>
            </a:r>
            <a:endParaRPr lang="en-GB" sz="1200" dirty="0"/>
          </a:p>
        </p:txBody>
      </p:sp>
    </p:spTree>
    <p:extLst>
      <p:ext uri="{BB962C8B-B14F-4D97-AF65-F5344CB8AC3E}">
        <p14:creationId xmlns:p14="http://schemas.microsoft.com/office/powerpoint/2010/main" val="2439447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0610" y="511488"/>
            <a:ext cx="7464552" cy="1277907"/>
          </a:xfrm>
        </p:spPr>
        <p:txBody>
          <a:bodyPr/>
          <a:lstStyle/>
          <a:p>
            <a:r>
              <a:rPr lang="ru-RU" dirty="0">
                <a:solidFill>
                  <a:srgbClr val="FF0000"/>
                </a:solidFill>
              </a:rPr>
              <a:t>Ошибки в прогнозах</a:t>
            </a:r>
            <a:endParaRPr lang="en-GB" dirty="0">
              <a:solidFill>
                <a:srgbClr val="FF0000"/>
              </a:solidFill>
            </a:endParaRPr>
          </a:p>
        </p:txBody>
      </p:sp>
      <p:sp>
        <p:nvSpPr>
          <p:cNvPr id="3" name="Slide Number Placeholder 2"/>
          <p:cNvSpPr>
            <a:spLocks noGrp="1"/>
          </p:cNvSpPr>
          <p:nvPr>
            <p:ph type="sldNum" sz="quarter" idx="12"/>
          </p:nvPr>
        </p:nvSpPr>
        <p:spPr/>
        <p:txBody>
          <a:bodyPr/>
          <a:lstStyle/>
          <a:p>
            <a:fld id="{546124C3-B0C5-462B-A880-569C21812718}" type="slidenum">
              <a:rPr lang="en-GB" smtClean="0"/>
              <a:t>23</a:t>
            </a:fld>
            <a:endParaRPr lang="en-GB"/>
          </a:p>
        </p:txBody>
      </p:sp>
      <p:pic>
        <p:nvPicPr>
          <p:cNvPr id="1026" name="Picture 2" descr="Image result for false posi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692" y="1578032"/>
            <a:ext cx="8258536" cy="48378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70718" y="2861052"/>
            <a:ext cx="1512168" cy="1135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Насилие партнера приводит к смерти</a:t>
            </a:r>
            <a:endParaRPr lang="en-GB" dirty="0"/>
          </a:p>
        </p:txBody>
      </p:sp>
      <p:sp>
        <p:nvSpPr>
          <p:cNvPr id="7" name="Rectangle 6"/>
          <p:cNvSpPr/>
          <p:nvPr/>
        </p:nvSpPr>
        <p:spPr>
          <a:xfrm>
            <a:off x="1770247" y="5499633"/>
            <a:ext cx="165618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Прогноз верен</a:t>
            </a:r>
            <a:endParaRPr lang="en-GB" dirty="0"/>
          </a:p>
        </p:txBody>
      </p:sp>
      <p:sp>
        <p:nvSpPr>
          <p:cNvPr id="8" name="Rectangle 7"/>
          <p:cNvSpPr/>
          <p:nvPr/>
        </p:nvSpPr>
        <p:spPr>
          <a:xfrm>
            <a:off x="3740966" y="5499633"/>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Прогноз </a:t>
            </a:r>
            <a:r>
              <a:rPr lang="ru-RU" dirty="0">
                <a:solidFill>
                  <a:srgbClr val="CC3399"/>
                </a:solidFill>
              </a:rPr>
              <a:t>не</a:t>
            </a:r>
            <a:r>
              <a:rPr lang="ru-RU" dirty="0"/>
              <a:t> верен</a:t>
            </a:r>
            <a:endParaRPr lang="en-GB" dirty="0"/>
          </a:p>
        </p:txBody>
      </p:sp>
      <p:sp>
        <p:nvSpPr>
          <p:cNvPr id="9" name="Rectangle 8"/>
          <p:cNvSpPr/>
          <p:nvPr/>
        </p:nvSpPr>
        <p:spPr>
          <a:xfrm>
            <a:off x="8427673" y="2842686"/>
            <a:ext cx="1512168" cy="115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Насилие партнера </a:t>
            </a:r>
            <a:r>
              <a:rPr lang="ru-RU" dirty="0">
                <a:solidFill>
                  <a:srgbClr val="CC3399"/>
                </a:solidFill>
              </a:rPr>
              <a:t>не</a:t>
            </a:r>
            <a:r>
              <a:rPr lang="ru-RU" dirty="0"/>
              <a:t> приводит к смерти</a:t>
            </a:r>
            <a:endParaRPr lang="en-GB" dirty="0"/>
          </a:p>
        </p:txBody>
      </p:sp>
      <p:sp>
        <p:nvSpPr>
          <p:cNvPr id="10" name="Rectangle 9"/>
          <p:cNvSpPr/>
          <p:nvPr/>
        </p:nvSpPr>
        <p:spPr>
          <a:xfrm>
            <a:off x="5861986" y="5499633"/>
            <a:ext cx="15121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Прогноз </a:t>
            </a:r>
            <a:r>
              <a:rPr lang="ru-RU" dirty="0">
                <a:solidFill>
                  <a:srgbClr val="CC3399"/>
                </a:solidFill>
              </a:rPr>
              <a:t>не</a:t>
            </a:r>
            <a:r>
              <a:rPr lang="ru-RU" dirty="0"/>
              <a:t> верен</a:t>
            </a:r>
            <a:endParaRPr lang="en-GB" dirty="0"/>
          </a:p>
        </p:txBody>
      </p:sp>
      <p:sp>
        <p:nvSpPr>
          <p:cNvPr id="11" name="Rectangle 10"/>
          <p:cNvSpPr/>
          <p:nvPr/>
        </p:nvSpPr>
        <p:spPr>
          <a:xfrm>
            <a:off x="7787127" y="5499633"/>
            <a:ext cx="149024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Прогноз верен</a:t>
            </a:r>
            <a:endParaRPr lang="en-GB" dirty="0"/>
          </a:p>
        </p:txBody>
      </p:sp>
      <p:sp>
        <p:nvSpPr>
          <p:cNvPr id="13" name="Rectangle 8">
            <a:extLst>
              <a:ext uri="{FF2B5EF4-FFF2-40B4-BE49-F238E27FC236}">
                <a16:creationId xmlns:a16="http://schemas.microsoft.com/office/drawing/2014/main" xmlns="" id="{19F41E29-C421-4B52-8C8C-C0708F6C6A4E}"/>
              </a:ext>
            </a:extLst>
          </p:cNvPr>
          <p:cNvSpPr/>
          <p:nvPr/>
        </p:nvSpPr>
        <p:spPr>
          <a:xfrm>
            <a:off x="5433797" y="1751680"/>
            <a:ext cx="1324405" cy="508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женщин</a:t>
            </a:r>
            <a:endParaRPr lang="en-GB" sz="2400" dirty="0">
              <a:solidFill>
                <a:schemeClr val="tx1"/>
              </a:solidFill>
            </a:endParaRPr>
          </a:p>
        </p:txBody>
      </p:sp>
    </p:spTree>
    <p:extLst>
      <p:ext uri="{BB962C8B-B14F-4D97-AF65-F5344CB8AC3E}">
        <p14:creationId xmlns:p14="http://schemas.microsoft.com/office/powerpoint/2010/main" val="34492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667" y="27081"/>
            <a:ext cx="8229600" cy="1143000"/>
          </a:xfrm>
        </p:spPr>
        <p:txBody>
          <a:bodyPr/>
          <a:lstStyle/>
          <a:p>
            <a:r>
              <a:rPr lang="ru-RU" dirty="0">
                <a:solidFill>
                  <a:srgbClr val="FF0000"/>
                </a:solidFill>
              </a:rPr>
              <a:t>Ошибки в прогнозах</a:t>
            </a:r>
            <a:endParaRPr lang="en-GB" dirty="0">
              <a:solidFill>
                <a:srgbClr val="FF0000"/>
              </a:solidFill>
            </a:endParaRPr>
          </a:p>
        </p:txBody>
      </p:sp>
      <p:sp>
        <p:nvSpPr>
          <p:cNvPr id="3" name="Content Placeholder 2"/>
          <p:cNvSpPr>
            <a:spLocks noGrp="1"/>
          </p:cNvSpPr>
          <p:nvPr>
            <p:ph idx="1"/>
          </p:nvPr>
        </p:nvSpPr>
        <p:spPr>
          <a:xfrm>
            <a:off x="1919536" y="1196753"/>
            <a:ext cx="8229600" cy="4525963"/>
          </a:xfrm>
        </p:spPr>
        <p:txBody>
          <a:bodyPr/>
          <a:lstStyle/>
          <a:p>
            <a:pPr marL="0" indent="0">
              <a:buNone/>
            </a:pPr>
            <a:r>
              <a:rPr lang="ru-RU" dirty="0"/>
              <a:t>Индейка на Рождество</a:t>
            </a:r>
            <a:endParaRPr lang="en-GB" dirty="0"/>
          </a:p>
          <a:p>
            <a:endParaRPr lang="en-GB" dirty="0"/>
          </a:p>
        </p:txBody>
      </p:sp>
      <p:sp>
        <p:nvSpPr>
          <p:cNvPr id="5" name="Slide Number Placeholder 4"/>
          <p:cNvSpPr>
            <a:spLocks noGrp="1"/>
          </p:cNvSpPr>
          <p:nvPr>
            <p:ph type="sldNum" sz="quarter" idx="12"/>
          </p:nvPr>
        </p:nvSpPr>
        <p:spPr/>
        <p:txBody>
          <a:bodyPr/>
          <a:lstStyle/>
          <a:p>
            <a:fld id="{546124C3-B0C5-462B-A880-569C21812718}" type="slidenum">
              <a:rPr lang="en-GB" smtClean="0"/>
              <a:t>24</a:t>
            </a:fld>
            <a:endParaRPr lang="en-GB" dirty="0"/>
          </a:p>
        </p:txBody>
      </p:sp>
      <p:pic>
        <p:nvPicPr>
          <p:cNvPr id="8194" name="Picture 2" descr="Image result for turkeys at christmas po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1828447"/>
            <a:ext cx="4320480" cy="22682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5560" y="4475015"/>
            <a:ext cx="8352928" cy="1754326"/>
          </a:xfrm>
          <a:prstGeom prst="rect">
            <a:avLst/>
          </a:prstGeom>
        </p:spPr>
        <p:txBody>
          <a:bodyPr wrap="square">
            <a:spAutoFit/>
          </a:bodyPr>
          <a:lstStyle/>
          <a:p>
            <a:r>
              <a:rPr lang="ru-RU" dirty="0">
                <a:solidFill>
                  <a:srgbClr val="1C1C1C"/>
                </a:solidFill>
                <a:latin typeface="Trade_Gothic"/>
              </a:rPr>
              <a:t>Риск может быть рассчитан, если присутствует</a:t>
            </a:r>
            <a:r>
              <a:rPr lang="en-GB" dirty="0">
                <a:solidFill>
                  <a:srgbClr val="1C1C1C"/>
                </a:solidFill>
                <a:latin typeface="Trade_Gothic"/>
              </a:rPr>
              <a:t>… </a:t>
            </a:r>
          </a:p>
          <a:p>
            <a:pPr marL="342900" indent="-342900">
              <a:buFont typeface="+mj-lt"/>
              <a:buAutoNum type="arabicPeriod"/>
            </a:pPr>
            <a:r>
              <a:rPr lang="ru-RU" dirty="0">
                <a:solidFill>
                  <a:srgbClr val="1C1C1C"/>
                </a:solidFill>
                <a:latin typeface="Trade_Gothic"/>
              </a:rPr>
              <a:t>Низкая изменчивость, предсказуемая и стабильная ситуация</a:t>
            </a:r>
            <a:r>
              <a:rPr lang="en-GB" dirty="0">
                <a:solidFill>
                  <a:srgbClr val="1C1C1C"/>
                </a:solidFill>
                <a:latin typeface="Trade_Gothic"/>
              </a:rPr>
              <a:t> </a:t>
            </a:r>
          </a:p>
          <a:p>
            <a:pPr marL="342900" indent="-342900">
              <a:buFont typeface="+mj-lt"/>
              <a:buAutoNum type="arabicPeriod"/>
            </a:pPr>
            <a:r>
              <a:rPr lang="ru-RU" dirty="0">
                <a:solidFill>
                  <a:srgbClr val="1C1C1C"/>
                </a:solidFill>
                <a:latin typeface="Trade_Gothic"/>
              </a:rPr>
              <a:t>Несколько альтернатив, не слишком много решающих факторов для оценки</a:t>
            </a:r>
            <a:endParaRPr lang="en-GB" dirty="0">
              <a:solidFill>
                <a:srgbClr val="1C1C1C"/>
              </a:solidFill>
              <a:latin typeface="Trade_Gothic"/>
            </a:endParaRPr>
          </a:p>
          <a:p>
            <a:pPr marL="342900" indent="-342900">
              <a:buFont typeface="+mj-lt"/>
              <a:buAutoNum type="arabicPeriod"/>
            </a:pPr>
            <a:r>
              <a:rPr lang="ru-RU" dirty="0">
                <a:solidFill>
                  <a:srgbClr val="1C1C1C"/>
                </a:solidFill>
                <a:latin typeface="Trade_Gothic"/>
              </a:rPr>
              <a:t>Большой объем доступных для прогноза данных</a:t>
            </a:r>
            <a:endParaRPr lang="en-GB" dirty="0">
              <a:solidFill>
                <a:srgbClr val="1C1C1C"/>
              </a:solidFill>
              <a:latin typeface="Trade_Gothic"/>
            </a:endParaRPr>
          </a:p>
          <a:p>
            <a:endParaRPr lang="en-GB" dirty="0">
              <a:solidFill>
                <a:srgbClr val="1C1C1C"/>
              </a:solidFill>
              <a:latin typeface="Trade_Gothic"/>
            </a:endParaRPr>
          </a:p>
          <a:p>
            <a:r>
              <a:rPr lang="ru-RU" dirty="0">
                <a:solidFill>
                  <a:srgbClr val="1C1C1C"/>
                </a:solidFill>
                <a:latin typeface="Trade_Gothic"/>
              </a:rPr>
              <a:t>Или попробуйте это </a:t>
            </a:r>
            <a:r>
              <a:rPr lang="en-GB" dirty="0">
                <a:solidFill>
                  <a:srgbClr val="1C1C1C"/>
                </a:solidFill>
                <a:latin typeface="Trade_Gothic"/>
              </a:rPr>
              <a:t>- </a:t>
            </a:r>
            <a:r>
              <a:rPr lang="en-GB" dirty="0">
                <a:solidFill>
                  <a:srgbClr val="1C1C1C"/>
                </a:solidFill>
                <a:latin typeface="Trade_Gothic"/>
                <a:hlinkClick r:id="rId3"/>
              </a:rPr>
              <a:t>https://onlinelibrary.wiley.com/doi/full/10.1002/acp.2980</a:t>
            </a:r>
            <a:r>
              <a:rPr lang="en-GB" dirty="0">
                <a:solidFill>
                  <a:srgbClr val="1C1C1C"/>
                </a:solidFill>
                <a:latin typeface="Trade_Gothic"/>
              </a:rPr>
              <a:t> </a:t>
            </a:r>
            <a:endParaRPr lang="en-GB" dirty="0"/>
          </a:p>
        </p:txBody>
      </p:sp>
    </p:spTree>
    <p:extLst>
      <p:ext uri="{BB962C8B-B14F-4D97-AF65-F5344CB8AC3E}">
        <p14:creationId xmlns:p14="http://schemas.microsoft.com/office/powerpoint/2010/main" val="202376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descr="blue facult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4313" y="6309321"/>
            <a:ext cx="1038225" cy="396497"/>
          </a:xfrm>
          <a:prstGeom prst="rect">
            <a:avLst/>
          </a:prstGeom>
          <a:noFill/>
          <a:ln>
            <a:noFill/>
          </a:ln>
        </p:spPr>
      </p:pic>
      <p:pic>
        <p:nvPicPr>
          <p:cNvPr id="4" name="Picture 3" descr="https://static2.visitestonia.com/images/2925214/T%C3%BClivere_tamm%2C_the_Oak_of_T%C3%BClivere_-_panoramio_-_Aulo_Aasmaa_.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4232" y="6309320"/>
            <a:ext cx="576064" cy="396497"/>
          </a:xfrm>
          <a:prstGeom prst="rect">
            <a:avLst/>
          </a:prstGeom>
          <a:noFill/>
          <a:extLst/>
        </p:spPr>
      </p:pic>
      <p:sp>
        <p:nvSpPr>
          <p:cNvPr id="5" name="Slide Number Placeholder 4"/>
          <p:cNvSpPr>
            <a:spLocks noGrp="1"/>
          </p:cNvSpPr>
          <p:nvPr>
            <p:ph type="sldNum" sz="quarter" idx="12"/>
          </p:nvPr>
        </p:nvSpPr>
        <p:spPr/>
        <p:txBody>
          <a:bodyPr/>
          <a:lstStyle/>
          <a:p>
            <a:fld id="{546124C3-B0C5-462B-A880-569C21812718}" type="slidenum">
              <a:rPr lang="en-GB" smtClean="0"/>
              <a:t>25</a:t>
            </a:fld>
            <a:endParaRPr lang="en-GB"/>
          </a:p>
        </p:txBody>
      </p:sp>
    </p:spTree>
    <p:extLst>
      <p:ext uri="{BB962C8B-B14F-4D97-AF65-F5344CB8AC3E}">
        <p14:creationId xmlns:p14="http://schemas.microsoft.com/office/powerpoint/2010/main" val="3568755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382" y="59151"/>
            <a:ext cx="7288696" cy="1096705"/>
          </a:xfrm>
        </p:spPr>
        <p:txBody>
          <a:bodyPr>
            <a:normAutofit/>
          </a:bodyPr>
          <a:lstStyle/>
          <a:p>
            <a:r>
              <a:rPr lang="ru-RU" sz="3600" dirty="0">
                <a:solidFill>
                  <a:srgbClr val="FF0000"/>
                </a:solidFill>
              </a:rPr>
              <a:t>Лидерство и типы проблем</a:t>
            </a:r>
            <a:endParaRPr lang="en-GB" sz="3600"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5439548"/>
              </p:ext>
            </p:extLst>
          </p:nvPr>
        </p:nvGraphicFramePr>
        <p:xfrm>
          <a:off x="1093304" y="941609"/>
          <a:ext cx="10005391" cy="5857240"/>
        </p:xfrm>
        <a:graphic>
          <a:graphicData uri="http://schemas.openxmlformats.org/drawingml/2006/table">
            <a:tbl>
              <a:tblPr firstRow="1" bandRow="1">
                <a:tableStyleId>{5C22544A-7EE6-4342-B048-85BDC9FD1C3A}</a:tableStyleId>
              </a:tblPr>
              <a:tblGrid>
                <a:gridCol w="5166719">
                  <a:extLst>
                    <a:ext uri="{9D8B030D-6E8A-4147-A177-3AD203B41FA5}">
                      <a16:colId xmlns:a16="http://schemas.microsoft.com/office/drawing/2014/main" xmlns="" val="20000"/>
                    </a:ext>
                  </a:extLst>
                </a:gridCol>
                <a:gridCol w="4838672">
                  <a:extLst>
                    <a:ext uri="{9D8B030D-6E8A-4147-A177-3AD203B41FA5}">
                      <a16:colId xmlns:a16="http://schemas.microsoft.com/office/drawing/2014/main" xmlns="" val="20001"/>
                    </a:ext>
                  </a:extLst>
                </a:gridCol>
              </a:tblGrid>
              <a:tr h="370840">
                <a:tc>
                  <a:txBody>
                    <a:bodyPr/>
                    <a:lstStyle/>
                    <a:p>
                      <a:r>
                        <a:rPr lang="ru-RU" dirty="0"/>
                        <a:t>Тип проблемы</a:t>
                      </a:r>
                      <a:endParaRPr lang="en-GB" dirty="0"/>
                    </a:p>
                  </a:txBody>
                  <a:tcPr/>
                </a:tc>
                <a:tc>
                  <a:txBody>
                    <a:bodyPr/>
                    <a:lstStyle/>
                    <a:p>
                      <a:r>
                        <a:rPr lang="ru-RU" dirty="0"/>
                        <a:t>Подходящий стиль лидерства</a:t>
                      </a:r>
                      <a:endParaRPr lang="en-GB" dirty="0"/>
                    </a:p>
                  </a:txBody>
                  <a:tcPr/>
                </a:tc>
                <a:extLst>
                  <a:ext uri="{0D108BD9-81ED-4DB2-BD59-A6C34878D82A}">
                    <a16:rowId xmlns:a16="http://schemas.microsoft.com/office/drawing/2014/main" xmlns="" val="10000"/>
                  </a:ext>
                </a:extLst>
              </a:tr>
              <a:tr h="370840">
                <a:tc>
                  <a:txBody>
                    <a:bodyPr/>
                    <a:lstStyle/>
                    <a:p>
                      <a:r>
                        <a:rPr lang="ru-RU" b="1" dirty="0">
                          <a:solidFill>
                            <a:srgbClr val="FF0000"/>
                          </a:solidFill>
                        </a:rPr>
                        <a:t>Критическая</a:t>
                      </a:r>
                      <a:r>
                        <a:rPr lang="en-GB" b="1" dirty="0">
                          <a:solidFill>
                            <a:srgbClr val="FF0000"/>
                          </a:solidFill>
                        </a:rPr>
                        <a:t> </a:t>
                      </a:r>
                    </a:p>
                    <a:p>
                      <a:r>
                        <a:rPr lang="ru-RU" dirty="0"/>
                        <a:t>Нет времени, кризис близок, есть некоторая неопределенность.</a:t>
                      </a:r>
                    </a:p>
                    <a:p>
                      <a:r>
                        <a:rPr lang="ru-RU" dirty="0"/>
                        <a:t>«Ясно, в чем проблема»</a:t>
                      </a:r>
                    </a:p>
                  </a:txBody>
                  <a:tcPr/>
                </a:tc>
                <a:tc>
                  <a:txBody>
                    <a:bodyPr/>
                    <a:lstStyle/>
                    <a:p>
                      <a:r>
                        <a:rPr lang="ru-RU" b="1" dirty="0">
                          <a:solidFill>
                            <a:srgbClr val="FF0000"/>
                          </a:solidFill>
                        </a:rPr>
                        <a:t>Командование и управление</a:t>
                      </a:r>
                      <a:endParaRPr lang="en-GB" b="1" dirty="0">
                        <a:solidFill>
                          <a:srgbClr val="FF0000"/>
                        </a:solidFill>
                      </a:endParaRPr>
                    </a:p>
                    <a:p>
                      <a:r>
                        <a:rPr lang="ru-RU" b="0" dirty="0">
                          <a:solidFill>
                            <a:schemeClr val="tx1"/>
                          </a:solidFill>
                        </a:rPr>
                        <a:t>Мало дискуссий за пределами известных о ситуации фактов; «Делай, что я говорю», обоснованное принуждение, авторитетная власть</a:t>
                      </a:r>
                    </a:p>
                  </a:txBody>
                  <a:tcPr/>
                </a:tc>
                <a:extLst>
                  <a:ext uri="{0D108BD9-81ED-4DB2-BD59-A6C34878D82A}">
                    <a16:rowId xmlns:a16="http://schemas.microsoft.com/office/drawing/2014/main" xmlns="" val="10001"/>
                  </a:ext>
                </a:extLst>
              </a:tr>
              <a:tr h="370840">
                <a:tc>
                  <a:txBody>
                    <a:bodyPr/>
                    <a:lstStyle/>
                    <a:p>
                      <a:r>
                        <a:rPr lang="ru-RU" b="1" dirty="0">
                          <a:solidFill>
                            <a:srgbClr val="FF0000"/>
                          </a:solidFill>
                        </a:rPr>
                        <a:t>Привычная</a:t>
                      </a:r>
                      <a:endParaRPr lang="en-GB" b="1" dirty="0">
                        <a:solidFill>
                          <a:srgbClr val="FF0000"/>
                        </a:solidFill>
                      </a:endParaRPr>
                    </a:p>
                    <a:p>
                      <a:r>
                        <a:rPr lang="ru-RU" dirty="0"/>
                        <a:t>Озадачивающая и комплексная</a:t>
                      </a:r>
                      <a:r>
                        <a:rPr lang="en-GB" dirty="0"/>
                        <a:t>,</a:t>
                      </a:r>
                      <a:r>
                        <a:rPr lang="ru-RU" dirty="0"/>
                        <a:t> но решение существует. «Давайте разберемся с этим»</a:t>
                      </a:r>
                      <a:endParaRPr lang="en-GB" dirty="0"/>
                    </a:p>
                  </a:txBody>
                  <a:tcPr/>
                </a:tc>
                <a:tc>
                  <a:txBody>
                    <a:bodyPr/>
                    <a:lstStyle/>
                    <a:p>
                      <a:r>
                        <a:rPr lang="ru-RU" b="1" dirty="0">
                          <a:solidFill>
                            <a:srgbClr val="FF0000"/>
                          </a:solidFill>
                        </a:rPr>
                        <a:t>Менеджмент</a:t>
                      </a:r>
                      <a:endParaRPr lang="en-GB" b="1" dirty="0">
                        <a:solidFill>
                          <a:srgbClr val="FF0000"/>
                        </a:solidFill>
                      </a:endParaRPr>
                    </a:p>
                    <a:p>
                      <a:r>
                        <a:rPr lang="ru-RU" dirty="0"/>
                        <a:t>Нужно разобраться с этим</a:t>
                      </a:r>
                      <a:r>
                        <a:rPr lang="en-GB" dirty="0"/>
                        <a:t>, </a:t>
                      </a:r>
                      <a:r>
                        <a:rPr lang="ru-RU" dirty="0"/>
                        <a:t>решить проблему</a:t>
                      </a:r>
                      <a:r>
                        <a:rPr lang="en-GB" dirty="0"/>
                        <a:t>. </a:t>
                      </a:r>
                      <a:r>
                        <a:rPr lang="ru-RU" dirty="0"/>
                        <a:t>Применение науки</a:t>
                      </a:r>
                      <a:r>
                        <a:rPr lang="en-GB" dirty="0"/>
                        <a:t>,</a:t>
                      </a:r>
                      <a:r>
                        <a:rPr lang="en-GB" baseline="0" dirty="0"/>
                        <a:t> </a:t>
                      </a:r>
                      <a:r>
                        <a:rPr lang="ru-RU" baseline="0" dirty="0"/>
                        <a:t>обсуждение с целью определить проблему и выработать решение </a:t>
                      </a:r>
                      <a:r>
                        <a:rPr lang="en-GB" baseline="0" dirty="0"/>
                        <a:t>– ”</a:t>
                      </a:r>
                      <a:r>
                        <a:rPr lang="ru-RU" baseline="0" dirty="0"/>
                        <a:t>Я сталкивался с этим ранее</a:t>
                      </a:r>
                      <a:r>
                        <a:rPr lang="en-GB" baseline="0" dirty="0"/>
                        <a:t>”</a:t>
                      </a:r>
                      <a:endParaRPr lang="en-GB" dirty="0"/>
                    </a:p>
                  </a:txBody>
                  <a:tcPr/>
                </a:tc>
                <a:extLst>
                  <a:ext uri="{0D108BD9-81ED-4DB2-BD59-A6C34878D82A}">
                    <a16:rowId xmlns:a16="http://schemas.microsoft.com/office/drawing/2014/main" xmlns="" val="10002"/>
                  </a:ext>
                </a:extLst>
              </a:tr>
              <a:tr h="370840">
                <a:tc>
                  <a:txBody>
                    <a:bodyPr/>
                    <a:lstStyle/>
                    <a:p>
                      <a:r>
                        <a:rPr lang="ru-RU" b="1" dirty="0">
                          <a:solidFill>
                            <a:srgbClr val="FF0000"/>
                          </a:solidFill>
                        </a:rPr>
                        <a:t>Опасная</a:t>
                      </a:r>
                      <a:endParaRPr lang="en-GB" b="1" dirty="0">
                        <a:solidFill>
                          <a:srgbClr val="FF0000"/>
                        </a:solidFill>
                      </a:endParaRPr>
                    </a:p>
                    <a:p>
                      <a:r>
                        <a:rPr lang="ru-RU" dirty="0"/>
                        <a:t>Новая или очень сложная, связана с другими проблемами</a:t>
                      </a:r>
                      <a:r>
                        <a:rPr lang="en-GB" baseline="0" dirty="0"/>
                        <a:t>. </a:t>
                      </a:r>
                      <a:r>
                        <a:rPr lang="ru-RU" baseline="0" dirty="0"/>
                        <a:t>Нет критериев оценки оптимального разрешения, нет четкого определения успеха. Нет однозначно хорошего или плохого решения, только лучше либо хуже. Неопределенность и двойственность </a:t>
                      </a:r>
                      <a:r>
                        <a:rPr lang="en-GB" baseline="0" dirty="0"/>
                        <a:t>– “</a:t>
                      </a:r>
                      <a:r>
                        <a:rPr lang="ru-RU" baseline="0" dirty="0"/>
                        <a:t>Могу я с этим справиться</a:t>
                      </a:r>
                      <a:r>
                        <a:rPr lang="en-GB" baseline="0" dirty="0"/>
                        <a:t>?”</a:t>
                      </a:r>
                      <a:endParaRPr lang="en-GB" dirty="0"/>
                    </a:p>
                  </a:txBody>
                  <a:tcPr/>
                </a:tc>
                <a:tc>
                  <a:txBody>
                    <a:bodyPr/>
                    <a:lstStyle/>
                    <a:p>
                      <a:r>
                        <a:rPr lang="ru-RU" b="1" dirty="0">
                          <a:solidFill>
                            <a:srgbClr val="FF0000"/>
                          </a:solidFill>
                        </a:rPr>
                        <a:t>Лидерство</a:t>
                      </a:r>
                      <a:endParaRPr lang="en-GB" b="1" dirty="0">
                        <a:solidFill>
                          <a:srgbClr val="FF0000"/>
                        </a:solidFill>
                      </a:endParaRPr>
                    </a:p>
                    <a:p>
                      <a:r>
                        <a:rPr lang="ru-RU" dirty="0"/>
                        <a:t>Адаптивное</a:t>
                      </a:r>
                      <a:r>
                        <a:rPr lang="en-GB" dirty="0"/>
                        <a:t>, </a:t>
                      </a:r>
                      <a:r>
                        <a:rPr lang="ru-RU" dirty="0"/>
                        <a:t>коллективное</a:t>
                      </a:r>
                      <a:r>
                        <a:rPr lang="en-GB" dirty="0"/>
                        <a:t> </a:t>
                      </a:r>
                      <a:endParaRPr lang="ru-RU" dirty="0"/>
                    </a:p>
                    <a:p>
                      <a:r>
                        <a:rPr lang="en-GB" dirty="0"/>
                        <a:t>“</a:t>
                      </a:r>
                      <a:r>
                        <a:rPr lang="ru-RU" dirty="0"/>
                        <a:t>Я никогда с таким не сталкивался, нам нужно решить это вместе</a:t>
                      </a:r>
                      <a:r>
                        <a:rPr lang="en-GB" dirty="0"/>
                        <a:t>”</a:t>
                      </a:r>
                    </a:p>
                    <a:p>
                      <a:endParaRPr lang="en-GB" dirty="0"/>
                    </a:p>
                  </a:txBody>
                  <a:tcPr/>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p:txBody>
          <a:bodyPr/>
          <a:lstStyle/>
          <a:p>
            <a:fld id="{546124C3-B0C5-462B-A880-569C21812718}" type="slidenum">
              <a:rPr lang="en-GB" smtClean="0"/>
              <a:t>26</a:t>
            </a:fld>
            <a:endParaRPr lang="en-GB"/>
          </a:p>
        </p:txBody>
      </p:sp>
      <p:pic>
        <p:nvPicPr>
          <p:cNvPr id="7" name="Picture 6" descr="blue facul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4313" y="6309321"/>
            <a:ext cx="1038225" cy="396497"/>
          </a:xfrm>
          <a:prstGeom prst="rect">
            <a:avLst/>
          </a:prstGeom>
          <a:noFill/>
          <a:ln>
            <a:noFill/>
          </a:ln>
        </p:spPr>
      </p:pic>
      <p:pic>
        <p:nvPicPr>
          <p:cNvPr id="8" name="Picture 7" descr="https://static2.visitestonia.com/images/2925214/T%C3%BClivere_tamm%2C_the_Oak_of_T%C3%BClivere_-_panoramio_-_Aulo_Aasmaa_.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4232" y="6309320"/>
            <a:ext cx="576064" cy="396497"/>
          </a:xfrm>
          <a:prstGeom prst="rect">
            <a:avLst/>
          </a:prstGeom>
          <a:noFill/>
          <a:extLst/>
        </p:spPr>
      </p:pic>
    </p:spTree>
    <p:extLst>
      <p:ext uri="{BB962C8B-B14F-4D97-AF65-F5344CB8AC3E}">
        <p14:creationId xmlns:p14="http://schemas.microsoft.com/office/powerpoint/2010/main" val="135051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521" y="0"/>
            <a:ext cx="9144000" cy="6858000"/>
          </a:xfrm>
          <a:prstGeom prst="rect">
            <a:avLst/>
          </a:prstGeom>
        </p:spPr>
      </p:pic>
      <p:sp>
        <p:nvSpPr>
          <p:cNvPr id="4" name="TextBox 3"/>
          <p:cNvSpPr txBox="1"/>
          <p:nvPr/>
        </p:nvSpPr>
        <p:spPr>
          <a:xfrm>
            <a:off x="1991544" y="2420888"/>
            <a:ext cx="1584176" cy="369332"/>
          </a:xfrm>
          <a:prstGeom prst="rect">
            <a:avLst/>
          </a:prstGeom>
          <a:noFill/>
        </p:spPr>
        <p:txBody>
          <a:bodyPr wrap="square" rtlCol="0">
            <a:spAutoFit/>
          </a:bodyPr>
          <a:lstStyle/>
          <a:p>
            <a:endParaRPr lang="en-GB" dirty="0"/>
          </a:p>
        </p:txBody>
      </p:sp>
      <p:sp>
        <p:nvSpPr>
          <p:cNvPr id="5" name="TextBox 4"/>
          <p:cNvSpPr txBox="1"/>
          <p:nvPr/>
        </p:nvSpPr>
        <p:spPr>
          <a:xfrm>
            <a:off x="1358298" y="4316278"/>
            <a:ext cx="1992191" cy="461665"/>
          </a:xfrm>
          <a:prstGeom prst="rect">
            <a:avLst/>
          </a:prstGeom>
          <a:noFill/>
        </p:spPr>
        <p:txBody>
          <a:bodyPr wrap="square" rtlCol="0">
            <a:spAutoFit/>
          </a:bodyPr>
          <a:lstStyle/>
          <a:p>
            <a:r>
              <a:rPr lang="ru-RU" sz="2400" dirty="0"/>
              <a:t>Критическая</a:t>
            </a:r>
            <a:endParaRPr lang="en-GB" sz="2400" dirty="0"/>
          </a:p>
        </p:txBody>
      </p:sp>
      <p:sp>
        <p:nvSpPr>
          <p:cNvPr id="8" name="TextBox 7"/>
          <p:cNvSpPr txBox="1"/>
          <p:nvPr/>
        </p:nvSpPr>
        <p:spPr>
          <a:xfrm>
            <a:off x="1431636" y="2420888"/>
            <a:ext cx="1845516" cy="461665"/>
          </a:xfrm>
          <a:prstGeom prst="rect">
            <a:avLst/>
          </a:prstGeom>
          <a:noFill/>
        </p:spPr>
        <p:txBody>
          <a:bodyPr wrap="square" rtlCol="0">
            <a:spAutoFit/>
          </a:bodyPr>
          <a:lstStyle/>
          <a:p>
            <a:r>
              <a:rPr lang="ru-RU" sz="2400" dirty="0"/>
              <a:t>Привычная</a:t>
            </a:r>
            <a:endParaRPr lang="en-GB" sz="2400" dirty="0"/>
          </a:p>
        </p:txBody>
      </p:sp>
      <p:sp>
        <p:nvSpPr>
          <p:cNvPr id="9" name="TextBox 8"/>
          <p:cNvSpPr txBox="1"/>
          <p:nvPr/>
        </p:nvSpPr>
        <p:spPr>
          <a:xfrm>
            <a:off x="1820588" y="739882"/>
            <a:ext cx="1483842" cy="461665"/>
          </a:xfrm>
          <a:prstGeom prst="rect">
            <a:avLst/>
          </a:prstGeom>
          <a:noFill/>
        </p:spPr>
        <p:txBody>
          <a:bodyPr wrap="square" rtlCol="0">
            <a:spAutoFit/>
          </a:bodyPr>
          <a:lstStyle/>
          <a:p>
            <a:r>
              <a:rPr lang="ru-RU" sz="2400" dirty="0"/>
              <a:t>Сложная</a:t>
            </a:r>
            <a:endParaRPr lang="en-GB" sz="2400" dirty="0"/>
          </a:p>
        </p:txBody>
      </p:sp>
      <p:sp>
        <p:nvSpPr>
          <p:cNvPr id="10" name="TextBox 9"/>
          <p:cNvSpPr txBox="1"/>
          <p:nvPr/>
        </p:nvSpPr>
        <p:spPr>
          <a:xfrm>
            <a:off x="3167705" y="5301208"/>
            <a:ext cx="1992191" cy="646331"/>
          </a:xfrm>
          <a:prstGeom prst="rect">
            <a:avLst/>
          </a:prstGeom>
          <a:noFill/>
        </p:spPr>
        <p:txBody>
          <a:bodyPr wrap="square" rtlCol="0">
            <a:spAutoFit/>
          </a:bodyPr>
          <a:lstStyle/>
          <a:p>
            <a:r>
              <a:rPr lang="ru-RU" b="1" dirty="0">
                <a:solidFill>
                  <a:srgbClr val="FF0000"/>
                </a:solidFill>
              </a:rPr>
              <a:t>Жесткая сила</a:t>
            </a:r>
            <a:r>
              <a:rPr lang="en-GB" b="1" dirty="0">
                <a:solidFill>
                  <a:srgbClr val="FF0000"/>
                </a:solidFill>
              </a:rPr>
              <a:t>, </a:t>
            </a:r>
            <a:r>
              <a:rPr lang="ru-RU" b="1" dirty="0">
                <a:solidFill>
                  <a:srgbClr val="FF0000"/>
                </a:solidFill>
              </a:rPr>
              <a:t>принуждение</a:t>
            </a:r>
            <a:endParaRPr lang="en-GB" b="1" dirty="0">
              <a:solidFill>
                <a:srgbClr val="FF0000"/>
              </a:solidFill>
            </a:endParaRPr>
          </a:p>
        </p:txBody>
      </p:sp>
      <p:sp>
        <p:nvSpPr>
          <p:cNvPr id="11" name="Oval 10"/>
          <p:cNvSpPr/>
          <p:nvPr/>
        </p:nvSpPr>
        <p:spPr>
          <a:xfrm>
            <a:off x="3719736" y="3645025"/>
            <a:ext cx="1512168" cy="887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Дать ответ</a:t>
            </a:r>
            <a:endParaRPr lang="en-GB" dirty="0"/>
          </a:p>
        </p:txBody>
      </p:sp>
      <p:sp>
        <p:nvSpPr>
          <p:cNvPr id="12" name="TextBox 11"/>
          <p:cNvSpPr txBox="1"/>
          <p:nvPr/>
        </p:nvSpPr>
        <p:spPr>
          <a:xfrm>
            <a:off x="5217761" y="5301207"/>
            <a:ext cx="2142053" cy="646331"/>
          </a:xfrm>
          <a:prstGeom prst="rect">
            <a:avLst/>
          </a:prstGeom>
          <a:noFill/>
        </p:spPr>
        <p:txBody>
          <a:bodyPr wrap="square" rtlCol="0">
            <a:spAutoFit/>
          </a:bodyPr>
          <a:lstStyle/>
          <a:p>
            <a:r>
              <a:rPr lang="ru-RU" b="1" dirty="0">
                <a:solidFill>
                  <a:srgbClr val="FF0000"/>
                </a:solidFill>
              </a:rPr>
              <a:t>Расчет</a:t>
            </a:r>
            <a:r>
              <a:rPr lang="en-GB" b="1" dirty="0">
                <a:solidFill>
                  <a:srgbClr val="FF0000"/>
                </a:solidFill>
              </a:rPr>
              <a:t>, </a:t>
            </a:r>
            <a:r>
              <a:rPr lang="ru-RU" b="1" dirty="0">
                <a:solidFill>
                  <a:srgbClr val="FF0000"/>
                </a:solidFill>
              </a:rPr>
              <a:t>рациональность</a:t>
            </a:r>
            <a:endParaRPr lang="en-GB" b="1" dirty="0">
              <a:solidFill>
                <a:srgbClr val="FF0000"/>
              </a:solidFill>
            </a:endParaRPr>
          </a:p>
        </p:txBody>
      </p:sp>
      <p:sp>
        <p:nvSpPr>
          <p:cNvPr id="13" name="Oval 12"/>
          <p:cNvSpPr/>
          <p:nvPr/>
        </p:nvSpPr>
        <p:spPr>
          <a:xfrm>
            <a:off x="5099396" y="2855988"/>
            <a:ext cx="1845516" cy="1015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Организо-вать</a:t>
            </a:r>
            <a:r>
              <a:rPr lang="ru-RU" dirty="0"/>
              <a:t> процесс</a:t>
            </a:r>
            <a:endParaRPr lang="en-GB" dirty="0"/>
          </a:p>
        </p:txBody>
      </p:sp>
      <p:sp>
        <p:nvSpPr>
          <p:cNvPr id="14" name="TextBox 13"/>
          <p:cNvSpPr txBox="1"/>
          <p:nvPr/>
        </p:nvSpPr>
        <p:spPr>
          <a:xfrm>
            <a:off x="7407669" y="5187052"/>
            <a:ext cx="2142053" cy="830997"/>
          </a:xfrm>
          <a:prstGeom prst="rect">
            <a:avLst/>
          </a:prstGeom>
          <a:noFill/>
        </p:spPr>
        <p:txBody>
          <a:bodyPr wrap="square" rtlCol="0">
            <a:spAutoFit/>
          </a:bodyPr>
          <a:lstStyle/>
          <a:p>
            <a:r>
              <a:rPr lang="ru-RU" sz="1600" b="1" dirty="0">
                <a:solidFill>
                  <a:srgbClr val="FF0000"/>
                </a:solidFill>
              </a:rPr>
              <a:t>Нормативность</a:t>
            </a:r>
            <a:r>
              <a:rPr lang="en-GB" sz="1600" b="1" dirty="0">
                <a:solidFill>
                  <a:srgbClr val="FF0000"/>
                </a:solidFill>
              </a:rPr>
              <a:t>, </a:t>
            </a:r>
            <a:r>
              <a:rPr lang="ru-RU" sz="1600" b="1" dirty="0">
                <a:solidFill>
                  <a:srgbClr val="FF0000"/>
                </a:solidFill>
              </a:rPr>
              <a:t>эмоциональность</a:t>
            </a:r>
            <a:r>
              <a:rPr lang="en-GB" sz="1600" b="1" dirty="0">
                <a:solidFill>
                  <a:srgbClr val="FF0000"/>
                </a:solidFill>
              </a:rPr>
              <a:t>, </a:t>
            </a:r>
            <a:r>
              <a:rPr lang="ru-RU" sz="1600" b="1" dirty="0">
                <a:solidFill>
                  <a:srgbClr val="FF0000"/>
                </a:solidFill>
              </a:rPr>
              <a:t>«мягкая сила»</a:t>
            </a:r>
            <a:endParaRPr lang="en-GB" sz="1600" b="1" dirty="0">
              <a:solidFill>
                <a:srgbClr val="FF0000"/>
              </a:solidFill>
            </a:endParaRPr>
          </a:p>
        </p:txBody>
      </p:sp>
      <p:sp>
        <p:nvSpPr>
          <p:cNvPr id="15" name="Oval 14"/>
          <p:cNvSpPr/>
          <p:nvPr/>
        </p:nvSpPr>
        <p:spPr>
          <a:xfrm>
            <a:off x="6539556" y="2007080"/>
            <a:ext cx="1736226" cy="1096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Задать вопросы</a:t>
            </a:r>
            <a:endParaRPr lang="en-GB" dirty="0"/>
          </a:p>
        </p:txBody>
      </p:sp>
    </p:spTree>
    <p:extLst>
      <p:ext uri="{BB962C8B-B14F-4D97-AF65-F5344CB8AC3E}">
        <p14:creationId xmlns:p14="http://schemas.microsoft.com/office/powerpoint/2010/main" val="27799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animBg="1"/>
      <p:bldP spid="12" grpId="0"/>
      <p:bldP spid="13" grpId="0" animBg="1"/>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a:solidFill>
                  <a:srgbClr val="FF0000"/>
                </a:solidFill>
              </a:rPr>
              <a:t>Близкие родственники</a:t>
            </a:r>
            <a:endParaRPr lang="en-GB" dirty="0">
              <a:solidFill>
                <a:srgbClr val="FF0000"/>
              </a:solidFill>
            </a:endParaRPr>
          </a:p>
        </p:txBody>
      </p:sp>
      <p:sp>
        <p:nvSpPr>
          <p:cNvPr id="5" name="Content Placeholder 4"/>
          <p:cNvSpPr>
            <a:spLocks noGrp="1"/>
          </p:cNvSpPr>
          <p:nvPr>
            <p:ph idx="1"/>
          </p:nvPr>
        </p:nvSpPr>
        <p:spPr/>
        <p:txBody>
          <a:bodyPr>
            <a:normAutofit/>
          </a:bodyPr>
          <a:lstStyle/>
          <a:p>
            <a:r>
              <a:rPr lang="en-US" altLang="en-US" sz="2800" dirty="0"/>
              <a:t>Gaslighting</a:t>
            </a:r>
            <a:r>
              <a:rPr lang="en-GB" sz="2800" dirty="0"/>
              <a:t> – </a:t>
            </a:r>
            <a:r>
              <a:rPr lang="ru-RU" sz="2800" dirty="0"/>
              <a:t>психологические манипуляции, призванные заставить человека сомневаться в собственной вменяемости. Утаивание, подмены, контроль</a:t>
            </a:r>
            <a:r>
              <a:rPr lang="en-GB" sz="2800" dirty="0"/>
              <a:t>. </a:t>
            </a:r>
          </a:p>
          <a:p>
            <a:r>
              <a:rPr lang="en-GB" sz="2800" dirty="0"/>
              <a:t>2+2=5</a:t>
            </a:r>
          </a:p>
          <a:p>
            <a:r>
              <a:rPr lang="ru-RU" sz="2800" dirty="0"/>
              <a:t>Травматическая привязанность возникает в результате непрерывных циклов жестокого обращения (</a:t>
            </a:r>
            <a:r>
              <a:rPr lang="ru-RU" sz="2800" dirty="0" err="1"/>
              <a:t>абьюза</a:t>
            </a:r>
            <a:r>
              <a:rPr lang="ru-RU" sz="2800" dirty="0"/>
              <a:t>), в которых прерывистое подкрепление, чередующееся с наказаниями, создает мощную эмоциональную связь, устойчивую к изменениям.</a:t>
            </a:r>
            <a:endParaRPr lang="en-GB" sz="2800" dirty="0"/>
          </a:p>
        </p:txBody>
      </p:sp>
      <p:sp>
        <p:nvSpPr>
          <p:cNvPr id="3" name="Slide Number Placeholder 2"/>
          <p:cNvSpPr>
            <a:spLocks noGrp="1"/>
          </p:cNvSpPr>
          <p:nvPr>
            <p:ph type="sldNum" sz="quarter" idx="12"/>
          </p:nvPr>
        </p:nvSpPr>
        <p:spPr/>
        <p:txBody>
          <a:bodyPr/>
          <a:lstStyle/>
          <a:p>
            <a:fld id="{546124C3-B0C5-462B-A880-569C21812718}" type="slidenum">
              <a:rPr lang="en-GB" smtClean="0"/>
              <a:t>28</a:t>
            </a:fld>
            <a:endParaRPr lang="en-GB"/>
          </a:p>
        </p:txBody>
      </p:sp>
    </p:spTree>
    <p:extLst>
      <p:ext uri="{BB962C8B-B14F-4D97-AF65-F5344CB8AC3E}">
        <p14:creationId xmlns:p14="http://schemas.microsoft.com/office/powerpoint/2010/main" val="116494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695" y="132521"/>
            <a:ext cx="6527298" cy="1658892"/>
          </a:xfrm>
        </p:spPr>
        <p:txBody>
          <a:bodyPr>
            <a:normAutofit/>
          </a:bodyPr>
          <a:lstStyle/>
          <a:p>
            <a:pPr algn="l"/>
            <a:r>
              <a:rPr lang="ru-RU" sz="4400" dirty="0">
                <a:solidFill>
                  <a:srgbClr val="FF0000"/>
                </a:solidFill>
              </a:rPr>
              <a:t>Модель стоп/старт</a:t>
            </a:r>
            <a:br>
              <a:rPr lang="ru-RU" sz="4400" dirty="0">
                <a:solidFill>
                  <a:srgbClr val="FF0000"/>
                </a:solidFill>
              </a:rPr>
            </a:br>
            <a:r>
              <a:rPr lang="en-GB" sz="4400" dirty="0">
                <a:solidFill>
                  <a:srgbClr val="FF0000"/>
                </a:solidFill>
              </a:rPr>
              <a:t>(Stanley et al 2010)</a:t>
            </a:r>
            <a:endParaRPr lang="en-GB" sz="4400" dirty="0"/>
          </a:p>
        </p:txBody>
      </p:sp>
      <p:sp>
        <p:nvSpPr>
          <p:cNvPr id="3" name="Content Placeholder 2"/>
          <p:cNvSpPr>
            <a:spLocks noGrp="1"/>
          </p:cNvSpPr>
          <p:nvPr>
            <p:ph idx="1"/>
          </p:nvPr>
        </p:nvSpPr>
        <p:spPr>
          <a:xfrm>
            <a:off x="762602" y="1779322"/>
            <a:ext cx="9434945" cy="5078678"/>
          </a:xfrm>
        </p:spPr>
        <p:txBody>
          <a:bodyPr>
            <a:normAutofit fontScale="62500" lnSpcReduction="20000"/>
          </a:bodyPr>
          <a:lstStyle/>
          <a:p>
            <a:r>
              <a:rPr lang="ru-RU" sz="2900" dirty="0"/>
              <a:t>Система уведомлений в том виде, в каком она работает сейчас, привлекает внимание социальных служб к большому количеству детей и семей, но не оказывает услуги большинству семей, о насилии в которых поступили сообщения.</a:t>
            </a:r>
            <a:endParaRPr lang="en-GB" sz="2900" dirty="0"/>
          </a:p>
          <a:p>
            <a:endParaRPr lang="en-GB" sz="2900" dirty="0"/>
          </a:p>
          <a:p>
            <a:r>
              <a:rPr lang="ru-RU" sz="2900" dirty="0"/>
              <a:t>Семьи, получившие охрану, испытывают сложности с осознанием масштаба домашнего насилия в семье и его влияния на детей.</a:t>
            </a:r>
            <a:r>
              <a:rPr lang="en-GB" sz="2900" dirty="0"/>
              <a:t> </a:t>
            </a:r>
          </a:p>
          <a:p>
            <a:endParaRPr lang="en-GB" sz="2900" dirty="0"/>
          </a:p>
          <a:p>
            <a:r>
              <a:rPr lang="ru-RU" sz="2900" dirty="0"/>
              <a:t>Помимо страхов и подозрений в отношении детских социальных служб эта программа привела к тому, что, некоторые семьи не хотели иметь дел с социальными работниками. В результате защита детей, а не поддержка семьи оказывалась более вероятной. </a:t>
            </a:r>
          </a:p>
          <a:p>
            <a:endParaRPr lang="en-GB" sz="2900" dirty="0"/>
          </a:p>
          <a:p>
            <a:r>
              <a:rPr lang="ru-RU" sz="2900" dirty="0"/>
              <a:t>Модель «стоп-старт» характеризовала вмешательства в некоторые семьи, с которыми начинали работать социальные службы в результате повторных уведомлений или направлений, которые приводили к повторным оценкам.</a:t>
            </a:r>
            <a:endParaRPr lang="en-GB" sz="2900" dirty="0"/>
          </a:p>
          <a:p>
            <a:endParaRPr lang="en-GB" sz="2900" dirty="0"/>
          </a:p>
          <a:p>
            <a:r>
              <a:rPr lang="ru-RU" sz="2900" dirty="0"/>
              <a:t>Вмешательство часто прекращалось, когда семьи сообщали социальным работникам, что пара рассталась. Это происходило, несмотря на доказательства о том, что после расставания насилие продолжается или может даже усилиться. </a:t>
            </a:r>
            <a:endParaRPr lang="en-GB" sz="2900" dirty="0"/>
          </a:p>
          <a:p>
            <a:endParaRPr lang="en-GB" dirty="0"/>
          </a:p>
          <a:p>
            <a:endParaRPr lang="en-GB" dirty="0"/>
          </a:p>
          <a:p>
            <a:endParaRPr lang="en-GB" dirty="0"/>
          </a:p>
        </p:txBody>
      </p:sp>
    </p:spTree>
    <p:extLst>
      <p:ext uri="{BB962C8B-B14F-4D97-AF65-F5344CB8AC3E}">
        <p14:creationId xmlns:p14="http://schemas.microsoft.com/office/powerpoint/2010/main" val="343716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Показатели и статистика?</a:t>
            </a:r>
            <a:endParaRPr lang="en-GB" dirty="0"/>
          </a:p>
        </p:txBody>
      </p:sp>
      <p:sp>
        <p:nvSpPr>
          <p:cNvPr id="3" name="Content Placeholder 2"/>
          <p:cNvSpPr>
            <a:spLocks noGrp="1"/>
          </p:cNvSpPr>
          <p:nvPr>
            <p:ph idx="1"/>
          </p:nvPr>
        </p:nvSpPr>
        <p:spPr>
          <a:xfrm>
            <a:off x="1069848" y="2121408"/>
            <a:ext cx="10058400" cy="4251960"/>
          </a:xfrm>
        </p:spPr>
        <p:txBody>
          <a:bodyPr/>
          <a:lstStyle/>
          <a:p>
            <a:r>
              <a:rPr lang="en-GB" dirty="0">
                <a:hlinkClick r:id="rId2"/>
              </a:rPr>
              <a:t>https://www.ons.gov.uk/peoplepopulationandcommunity/crimeandjustice/compendium/focusonviolentcrimeandsexualoffences/yearendingmarch2015/chapter4intimatepersonalviolenceandpartnerabuse</a:t>
            </a:r>
            <a:r>
              <a:rPr lang="en-GB" dirty="0"/>
              <a:t> </a:t>
            </a:r>
            <a:endParaRPr lang="ru-RU" dirty="0"/>
          </a:p>
          <a:p>
            <a:pPr marL="0" indent="0">
              <a:buNone/>
            </a:pPr>
            <a:r>
              <a:rPr lang="ru-RU" dirty="0"/>
              <a:t>Национальная статистическая служба Великобритании </a:t>
            </a:r>
            <a:r>
              <a:rPr lang="en-GB" dirty="0"/>
              <a:t>(</a:t>
            </a:r>
            <a:r>
              <a:rPr lang="ru-RU" dirty="0"/>
              <a:t>данные на</a:t>
            </a:r>
            <a:r>
              <a:rPr lang="en-GB" dirty="0"/>
              <a:t> 2015</a:t>
            </a:r>
            <a:r>
              <a:rPr lang="ru-RU" dirty="0"/>
              <a:t> год</a:t>
            </a:r>
            <a:r>
              <a:rPr lang="en-GB" dirty="0"/>
              <a:t>) </a:t>
            </a:r>
          </a:p>
          <a:p>
            <a:pPr marL="0" indent="0">
              <a:buNone/>
            </a:pPr>
            <a:endParaRPr lang="en-GB" dirty="0"/>
          </a:p>
          <a:p>
            <a:r>
              <a:rPr lang="ru-RU" dirty="0"/>
              <a:t>Информация об уголовном законодательстве, применяемом в случаях криминального насилия</a:t>
            </a:r>
            <a:endParaRPr lang="en-GB" dirty="0"/>
          </a:p>
          <a:p>
            <a:pPr marL="0" indent="0">
              <a:buNone/>
            </a:pPr>
            <a:r>
              <a:rPr lang="en-GB" dirty="0">
                <a:hlinkClick r:id="rId3"/>
              </a:rPr>
              <a:t>http://www.inbrief.co.uk/offences/assault-gbh-abh/</a:t>
            </a:r>
            <a:r>
              <a:rPr lang="en-GB" dirty="0"/>
              <a:t> </a:t>
            </a:r>
          </a:p>
        </p:txBody>
      </p:sp>
    </p:spTree>
    <p:extLst>
      <p:ext uri="{BB962C8B-B14F-4D97-AF65-F5344CB8AC3E}">
        <p14:creationId xmlns:p14="http://schemas.microsoft.com/office/powerpoint/2010/main" val="2825043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240145"/>
            <a:ext cx="8497053" cy="1773259"/>
          </a:xfrm>
        </p:spPr>
        <p:txBody>
          <a:bodyPr>
            <a:normAutofit/>
          </a:bodyPr>
          <a:lstStyle/>
          <a:p>
            <a:pPr algn="l"/>
            <a:r>
              <a:rPr lang="ru-RU" sz="3200" dirty="0">
                <a:solidFill>
                  <a:srgbClr val="FF0000"/>
                </a:solidFill>
              </a:rPr>
              <a:t>Совместная проверка</a:t>
            </a:r>
            <a:r>
              <a:rPr lang="en-GB" sz="3200" dirty="0">
                <a:solidFill>
                  <a:srgbClr val="FF0000"/>
                </a:solidFill>
              </a:rPr>
              <a:t> </a:t>
            </a:r>
            <a:r>
              <a:rPr lang="ru-RU" sz="3200" dirty="0">
                <a:solidFill>
                  <a:srgbClr val="FF0000"/>
                </a:solidFill>
              </a:rPr>
              <a:t>определенной области </a:t>
            </a:r>
            <a:r>
              <a:rPr lang="en-GB" sz="3200" dirty="0">
                <a:solidFill>
                  <a:srgbClr val="FF0000"/>
                </a:solidFill>
              </a:rPr>
              <a:t>(JTAI) 2016</a:t>
            </a:r>
            <a:r>
              <a:rPr lang="en-GB" sz="2325" dirty="0">
                <a:solidFill>
                  <a:srgbClr val="FF0000"/>
                </a:solidFill>
              </a:rPr>
              <a:t/>
            </a:r>
            <a:br>
              <a:rPr lang="en-GB" sz="2325" dirty="0">
                <a:solidFill>
                  <a:srgbClr val="FF0000"/>
                </a:solidFill>
              </a:rPr>
            </a:br>
            <a:r>
              <a:rPr lang="en-GB" sz="975" dirty="0">
                <a:hlinkClick r:id="rId2"/>
              </a:rPr>
              <a:t>https://www.gov.uk/government/publications/joint-inspections-of-the-response-to-children-living-with-domestic-abuse-september-2016-to-march-2017</a:t>
            </a:r>
            <a:r>
              <a:rPr lang="en-GB" sz="975" dirty="0"/>
              <a:t> </a:t>
            </a:r>
          </a:p>
        </p:txBody>
      </p:sp>
      <p:sp>
        <p:nvSpPr>
          <p:cNvPr id="3" name="Content Placeholder 2"/>
          <p:cNvSpPr>
            <a:spLocks noGrp="1"/>
          </p:cNvSpPr>
          <p:nvPr>
            <p:ph idx="1"/>
          </p:nvPr>
        </p:nvSpPr>
        <p:spPr>
          <a:xfrm>
            <a:off x="858982" y="2189017"/>
            <a:ext cx="9199419" cy="4248727"/>
          </a:xfrm>
        </p:spPr>
        <p:txBody>
          <a:bodyPr>
            <a:normAutofit fontScale="92500" lnSpcReduction="20000"/>
          </a:bodyPr>
          <a:lstStyle/>
          <a:p>
            <a:pPr marL="0" indent="0">
              <a:buNone/>
            </a:pPr>
            <a:r>
              <a:rPr lang="ru-RU" b="1" dirty="0"/>
              <a:t>Профилактика, защита, устранение последствий</a:t>
            </a:r>
            <a:endParaRPr lang="en-GB" b="1" dirty="0"/>
          </a:p>
          <a:p>
            <a:pPr marL="0" indent="0">
              <a:buNone/>
            </a:pPr>
            <a:endParaRPr lang="en-GB" dirty="0"/>
          </a:p>
          <a:p>
            <a:r>
              <a:rPr lang="ru-RU" dirty="0"/>
              <a:t>Домашнее насилие - широко распространенная проблема общественного здоровья, которая нуждается в разработке долгосрочной стратегии для снижения его распространенности</a:t>
            </a:r>
            <a:r>
              <a:rPr lang="en-GB" dirty="0"/>
              <a:t>.</a:t>
            </a:r>
          </a:p>
          <a:p>
            <a:r>
              <a:rPr lang="ru-RU" dirty="0"/>
              <a:t>Для предотвращения и устранения последствий домашнего насилия делается слишком мало</a:t>
            </a:r>
            <a:r>
              <a:rPr lang="en-GB" dirty="0"/>
              <a:t>.</a:t>
            </a:r>
          </a:p>
          <a:p>
            <a:r>
              <a:rPr lang="ru-RU" dirty="0"/>
              <a:t>Организации часто бывают перегружены работой с серьезными случаями, особенно с высоким риском</a:t>
            </a:r>
            <a:r>
              <a:rPr lang="en-GB" dirty="0"/>
              <a:t>.</a:t>
            </a:r>
          </a:p>
          <a:p>
            <a:r>
              <a:rPr lang="ru-RU" dirty="0"/>
              <a:t>Организации не всегда занимаются тем, что необходимо. В частности, не уделяют достаточного внимания лицу, совершившему насилие. </a:t>
            </a:r>
            <a:endParaRPr lang="en-GB" dirty="0"/>
          </a:p>
          <a:p>
            <a:r>
              <a:rPr lang="ru-RU" dirty="0"/>
              <a:t>До сих пор нет ясности в том, как обходить трудности по обмену информацией. Необходима большая согласованность в определении вреда и в понимании того, чьи права должны быть в приоритете.</a:t>
            </a:r>
            <a:endParaRPr lang="en-GB" dirty="0"/>
          </a:p>
        </p:txBody>
      </p:sp>
    </p:spTree>
    <p:extLst>
      <p:ext uri="{BB962C8B-B14F-4D97-AF65-F5344CB8AC3E}">
        <p14:creationId xmlns:p14="http://schemas.microsoft.com/office/powerpoint/2010/main" val="1593405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346364"/>
            <a:ext cx="8208912" cy="1508940"/>
          </a:xfrm>
        </p:spPr>
        <p:txBody>
          <a:bodyPr>
            <a:normAutofit/>
          </a:bodyPr>
          <a:lstStyle/>
          <a:p>
            <a:r>
              <a:rPr lang="ru-RU" sz="3200" dirty="0">
                <a:solidFill>
                  <a:srgbClr val="FF0000"/>
                </a:solidFill>
              </a:rPr>
              <a:t>Трехлетний анализ серьезных случаев семейного насилия</a:t>
            </a:r>
            <a:r>
              <a:rPr lang="en-GB" dirty="0"/>
              <a:t/>
            </a:r>
            <a:br>
              <a:rPr lang="en-GB" dirty="0"/>
            </a:br>
            <a:r>
              <a:rPr lang="en-GB" sz="975" dirty="0" err="1"/>
              <a:t>Sidebotham</a:t>
            </a:r>
            <a:r>
              <a:rPr lang="en-GB" sz="975" dirty="0"/>
              <a:t>, P., Brandon, M., Bailey, S., </a:t>
            </a:r>
            <a:r>
              <a:rPr lang="en-GB" sz="975" dirty="0" err="1"/>
              <a:t>Belderson</a:t>
            </a:r>
            <a:r>
              <a:rPr lang="en-GB" sz="975" dirty="0"/>
              <a:t>, P., </a:t>
            </a:r>
            <a:r>
              <a:rPr lang="en-GB" sz="975" dirty="0" err="1"/>
              <a:t>Dodsworth</a:t>
            </a:r>
            <a:r>
              <a:rPr lang="en-GB" sz="975" dirty="0"/>
              <a:t>, J., Garstang, J., Harrison, E., </a:t>
            </a:r>
            <a:r>
              <a:rPr lang="en-GB" sz="975" dirty="0" err="1"/>
              <a:t>Retzer</a:t>
            </a:r>
            <a:r>
              <a:rPr lang="en-GB" sz="975" dirty="0"/>
              <a:t>, A. and Sorensen, P. (2016) Pathways to harm, pathways to protection: a triennial analysis of serious case reviews 2011 to 2014: final report. London; DfE</a:t>
            </a:r>
            <a:endParaRPr lang="en-GB" dirty="0"/>
          </a:p>
        </p:txBody>
      </p:sp>
      <p:sp>
        <p:nvSpPr>
          <p:cNvPr id="3" name="Content Placeholder 2"/>
          <p:cNvSpPr>
            <a:spLocks noGrp="1"/>
          </p:cNvSpPr>
          <p:nvPr>
            <p:ph idx="1"/>
          </p:nvPr>
        </p:nvSpPr>
        <p:spPr>
          <a:xfrm>
            <a:off x="720436" y="2024844"/>
            <a:ext cx="9536747" cy="4486792"/>
          </a:xfrm>
        </p:spPr>
        <p:txBody>
          <a:bodyPr>
            <a:normAutofit fontScale="92500" lnSpcReduction="20000"/>
          </a:bodyPr>
          <a:lstStyle/>
          <a:p>
            <a:pPr marL="0" indent="0">
              <a:buNone/>
            </a:pPr>
            <a:r>
              <a:rPr lang="en-GB" dirty="0"/>
              <a:t>“</a:t>
            </a:r>
            <a:r>
              <a:rPr lang="ru-RU" dirty="0"/>
              <a:t>Среди многих обстоятельств, характеризующих прошлое родителей, в обзорах серьезных случаев наиболее распространенным является постоянный риск, связанный с ситуациями домашнего насилия</a:t>
            </a:r>
            <a:r>
              <a:rPr lang="en-GB" dirty="0"/>
              <a:t>” (</a:t>
            </a:r>
            <a:r>
              <a:rPr lang="ru-RU" dirty="0"/>
              <a:t>стр. </a:t>
            </a:r>
            <a:r>
              <a:rPr lang="en-GB" dirty="0"/>
              <a:t>77)</a:t>
            </a:r>
            <a:r>
              <a:rPr lang="ru-RU" dirty="0"/>
              <a:t>.</a:t>
            </a:r>
            <a:endParaRPr lang="en-GB" dirty="0"/>
          </a:p>
          <a:p>
            <a:pPr marL="85725" indent="0">
              <a:buNone/>
            </a:pPr>
            <a:r>
              <a:rPr lang="ru-RU" b="1" dirty="0"/>
              <a:t>Выводы</a:t>
            </a:r>
            <a:endParaRPr lang="en-GB" dirty="0"/>
          </a:p>
          <a:p>
            <a:pPr marL="85725" indent="0">
              <a:buNone/>
            </a:pPr>
            <a:r>
              <a:rPr lang="en-GB" dirty="0"/>
              <a:t>• </a:t>
            </a:r>
            <a:r>
              <a:rPr lang="ru-RU" dirty="0"/>
              <a:t>Домашнее насилие всегда причиняет вред детям.</a:t>
            </a:r>
            <a:endParaRPr lang="en-GB" dirty="0"/>
          </a:p>
          <a:p>
            <a:pPr marL="85725" indent="0">
              <a:buNone/>
            </a:pPr>
            <a:r>
              <a:rPr lang="en-GB" dirty="0"/>
              <a:t>• </a:t>
            </a:r>
            <a:r>
              <a:rPr lang="ru-RU" dirty="0"/>
              <a:t>Любое свидетельство о домашнем насилии в отношениях, где есть дети, должно становиться причиной тщательного рассмотрения тех страданий, которые они испытывают и того, как можно обеспечить их эффективную защиту.</a:t>
            </a:r>
            <a:endParaRPr lang="en-GB" dirty="0"/>
          </a:p>
          <a:p>
            <a:pPr marL="85725" indent="0">
              <a:buNone/>
            </a:pPr>
            <a:r>
              <a:rPr lang="en-GB" dirty="0"/>
              <a:t>• </a:t>
            </a:r>
            <a:r>
              <a:rPr lang="ru-RU" dirty="0"/>
              <a:t>Домашнее насилие не должно рассматриваться исключительно с точки зрения насильственных инцидентов. Следует учитывать его постоянный контекст, характеризующийся принуждением, контролем и его влиянием на родителей и детей.</a:t>
            </a:r>
            <a:endParaRPr lang="en-GB" dirty="0"/>
          </a:p>
          <a:p>
            <a:pPr marL="85725" indent="0">
              <a:buNone/>
            </a:pPr>
            <a:r>
              <a:rPr lang="en-GB" dirty="0"/>
              <a:t>• </a:t>
            </a:r>
            <a:r>
              <a:rPr lang="ru-RU" dirty="0"/>
              <a:t>Профессионалы не должны полагаться на жертв домашнего насилия, чтобы предпринимать действия для защиты их и их детей.</a:t>
            </a:r>
            <a:r>
              <a:rPr lang="en-GB" dirty="0"/>
              <a:t> </a:t>
            </a:r>
          </a:p>
          <a:p>
            <a:pPr marL="85725" indent="0">
              <a:buNone/>
            </a:pPr>
            <a:r>
              <a:rPr lang="en-GB" dirty="0"/>
              <a:t>• </a:t>
            </a:r>
            <a:r>
              <a:rPr lang="ru-RU" dirty="0"/>
              <a:t>Контролирующее поведение может продолжаться даже после расставания и представлять опасность для матерей и детей. </a:t>
            </a:r>
            <a:endParaRPr lang="en-GB" dirty="0"/>
          </a:p>
          <a:p>
            <a:endParaRPr lang="en-GB" dirty="0"/>
          </a:p>
        </p:txBody>
      </p:sp>
    </p:spTree>
    <p:extLst>
      <p:ext uri="{BB962C8B-B14F-4D97-AF65-F5344CB8AC3E}">
        <p14:creationId xmlns:p14="http://schemas.microsoft.com/office/powerpoint/2010/main" val="1675631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701404"/>
            <a:ext cx="9144000" cy="4299347"/>
          </a:xfrm>
        </p:spPr>
        <p:txBody>
          <a:bodyPr/>
          <a:lstStyle/>
          <a:p>
            <a:r>
              <a:rPr lang="en-GB" dirty="0"/>
              <a:t>.</a:t>
            </a:r>
          </a:p>
        </p:txBody>
      </p:sp>
      <p:pic>
        <p:nvPicPr>
          <p:cNvPr id="8196" name="Picture 4" descr="Image result for life on three planets h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88" y="-49375"/>
            <a:ext cx="10741194" cy="5849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0106" y="6066592"/>
            <a:ext cx="7967984" cy="438582"/>
          </a:xfrm>
          <a:prstGeom prst="rect">
            <a:avLst/>
          </a:prstGeom>
          <a:noFill/>
        </p:spPr>
        <p:txBody>
          <a:bodyPr wrap="square" rtlCol="0">
            <a:spAutoFit/>
          </a:bodyPr>
          <a:lstStyle/>
          <a:p>
            <a:r>
              <a:rPr lang="en-GB" sz="1100" dirty="0"/>
              <a:t>Hester, M. (2005) The three planet model – towards an understanding of the contradictions in the approaches to women and children’s safety in contexts of domestic violence. </a:t>
            </a:r>
            <a:r>
              <a:rPr lang="en-GB" sz="1100" i="1" dirty="0"/>
              <a:t>British Journal of Social Work 42, 837- 853. </a:t>
            </a:r>
            <a:endParaRPr lang="ru-RU" sz="1100" i="1" dirty="0"/>
          </a:p>
        </p:txBody>
      </p:sp>
    </p:spTree>
    <p:extLst>
      <p:ext uri="{BB962C8B-B14F-4D97-AF65-F5344CB8AC3E}">
        <p14:creationId xmlns:p14="http://schemas.microsoft.com/office/powerpoint/2010/main" val="2580809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itchFamily="18" charset="2"/>
              <a:buChar char=""/>
              <a:defRPr>
                <a:solidFill>
                  <a:srgbClr val="404040"/>
                </a:solidFill>
                <a:latin typeface="Century Gothic" pitchFamily="34" charset="0"/>
              </a:defRPr>
            </a:lvl1pPr>
            <a:lvl2pPr marL="557213" indent="-214313">
              <a:spcBef>
                <a:spcPts val="750"/>
              </a:spcBef>
              <a:buClr>
                <a:schemeClr val="accent1"/>
              </a:buClr>
              <a:buFont typeface="Wingdings 3" pitchFamily="18" charset="2"/>
              <a:buChar char=""/>
              <a:defRPr sz="1200">
                <a:solidFill>
                  <a:srgbClr val="404040"/>
                </a:solidFill>
                <a:latin typeface="Century Gothic" pitchFamily="34" charset="0"/>
              </a:defRPr>
            </a:lvl2pPr>
            <a:lvl3pPr marL="857250" indent="-171450">
              <a:spcBef>
                <a:spcPts val="750"/>
              </a:spcBef>
              <a:buClr>
                <a:schemeClr val="accent1"/>
              </a:buClr>
              <a:buFont typeface="Wingdings 3" pitchFamily="18" charset="2"/>
              <a:buChar char=""/>
              <a:defRPr sz="1050">
                <a:solidFill>
                  <a:srgbClr val="404040"/>
                </a:solidFill>
                <a:latin typeface="Century Gothic" pitchFamily="34" charset="0"/>
              </a:defRPr>
            </a:lvl3pPr>
            <a:lvl4pPr marL="1200150" indent="-171450">
              <a:spcBef>
                <a:spcPts val="750"/>
              </a:spcBef>
              <a:buClr>
                <a:schemeClr val="accent1"/>
              </a:buClr>
              <a:buFont typeface="Wingdings 3" pitchFamily="18" charset="2"/>
              <a:buChar char=""/>
              <a:defRPr sz="900">
                <a:solidFill>
                  <a:srgbClr val="404040"/>
                </a:solidFill>
                <a:latin typeface="Century Gothic" pitchFamily="34" charset="0"/>
              </a:defRPr>
            </a:lvl4pPr>
            <a:lvl5pPr marL="1543050" indent="-171450">
              <a:spcBef>
                <a:spcPts val="750"/>
              </a:spcBef>
              <a:buClr>
                <a:schemeClr val="accent1"/>
              </a:buClr>
              <a:buFont typeface="Wingdings 3" pitchFamily="18" charset="2"/>
              <a:buChar char=""/>
              <a:defRPr sz="900">
                <a:solidFill>
                  <a:srgbClr val="404040"/>
                </a:solidFill>
                <a:latin typeface="Century Gothic" pitchFamily="34" charset="0"/>
              </a:defRPr>
            </a:lvl5pPr>
            <a:lvl6pPr marL="18859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6pPr>
            <a:lvl7pPr marL="22288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7pPr>
            <a:lvl8pPr marL="25717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8pPr>
            <a:lvl9pPr marL="29146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9pPr>
          </a:lstStyle>
          <a:p>
            <a:pPr>
              <a:spcBef>
                <a:spcPct val="0"/>
              </a:spcBef>
              <a:buClrTx/>
              <a:buFontTx/>
              <a:buNone/>
            </a:pPr>
            <a:fld id="{90980FAE-EEF5-4CB7-BB02-F1D3899B384C}" type="slidenum">
              <a:rPr lang="en-GB" altLang="en-US" sz="900">
                <a:solidFill>
                  <a:srgbClr val="898989"/>
                </a:solidFill>
                <a:latin typeface="Comic Sans MS" pitchFamily="66" charset="0"/>
              </a:rPr>
              <a:pPr>
                <a:spcBef>
                  <a:spcPct val="0"/>
                </a:spcBef>
                <a:buClrTx/>
                <a:buFontTx/>
                <a:buNone/>
              </a:pPr>
              <a:t>33</a:t>
            </a:fld>
            <a:endParaRPr lang="en-GB" altLang="en-US" sz="900">
              <a:solidFill>
                <a:srgbClr val="898989"/>
              </a:solidFill>
              <a:latin typeface="Comic Sans MS" pitchFamily="66" charset="0"/>
            </a:endParaRPr>
          </a:p>
        </p:txBody>
      </p:sp>
      <p:pic>
        <p:nvPicPr>
          <p:cNvPr id="231426" name="Picture 2" descr="Dad and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857252"/>
            <a:ext cx="817245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8757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randombar(horizontal)">
                                      <p:cBhvr>
                                        <p:cTn id="7" dur="500"/>
                                        <p:tgtEl>
                                          <p:spTgt spid="23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Звонок 6-летней Лизы в</a:t>
            </a:r>
            <a:r>
              <a:rPr lang="en-GB" dirty="0"/>
              <a:t> 911</a:t>
            </a:r>
          </a:p>
        </p:txBody>
      </p:sp>
      <p:sp>
        <p:nvSpPr>
          <p:cNvPr id="3" name="Content Placeholder 2"/>
          <p:cNvSpPr>
            <a:spLocks noGrp="1"/>
          </p:cNvSpPr>
          <p:nvPr>
            <p:ph idx="1"/>
          </p:nvPr>
        </p:nvSpPr>
        <p:spPr/>
        <p:txBody>
          <a:bodyPr/>
          <a:lstStyle/>
          <a:p>
            <a:endParaRPr lang="en-GB" dirty="0">
              <a:hlinkClick r:id="" action="ppaction://noaction"/>
            </a:endParaRPr>
          </a:p>
          <a:p>
            <a:r>
              <a:rPr lang="en-GB" dirty="0">
                <a:hlinkClick r:id="" action="ppaction://noaction"/>
              </a:rPr>
              <a:t>https</a:t>
            </a:r>
            <a:r>
              <a:rPr lang="en-GB" dirty="0">
                <a:hlinkClick r:id="rId2"/>
              </a:rPr>
              <a:t>://www.youtube.com/watch?v=u-7J5akhSA8</a:t>
            </a:r>
            <a:r>
              <a:rPr lang="en-GB" dirty="0"/>
              <a:t> (1989)</a:t>
            </a:r>
          </a:p>
          <a:p>
            <a:endParaRPr lang="en-GB" dirty="0"/>
          </a:p>
          <a:p>
            <a:r>
              <a:rPr lang="en-GB" dirty="0">
                <a:hlinkClick r:id="rId3"/>
              </a:rPr>
              <a:t>https://cdv.org/2012/09/lisas-story/</a:t>
            </a:r>
            <a:r>
              <a:rPr lang="en-GB" dirty="0"/>
              <a:t> (2012)</a:t>
            </a:r>
          </a:p>
        </p:txBody>
      </p:sp>
    </p:spTree>
    <p:extLst>
      <p:ext uri="{BB962C8B-B14F-4D97-AF65-F5344CB8AC3E}">
        <p14:creationId xmlns:p14="http://schemas.microsoft.com/office/powerpoint/2010/main" val="188688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Детская устойчивость</a:t>
            </a:r>
            <a:endParaRPr lang="en-GB" dirty="0"/>
          </a:p>
        </p:txBody>
      </p:sp>
      <p:sp>
        <p:nvSpPr>
          <p:cNvPr id="3" name="Content Placeholder 2"/>
          <p:cNvSpPr>
            <a:spLocks noGrp="1"/>
          </p:cNvSpPr>
          <p:nvPr>
            <p:ph idx="1"/>
          </p:nvPr>
        </p:nvSpPr>
        <p:spPr/>
        <p:txBody>
          <a:bodyPr/>
          <a:lstStyle/>
          <a:p>
            <a:r>
              <a:rPr lang="ru-RU" dirty="0"/>
              <a:t>Исследование </a:t>
            </a:r>
            <a:r>
              <a:rPr lang="en-GB" dirty="0"/>
              <a:t>UNARS </a:t>
            </a:r>
            <a:r>
              <a:rPr lang="ru-RU" dirty="0"/>
              <a:t>- </a:t>
            </a:r>
            <a:r>
              <a:rPr lang="en-GB" dirty="0">
                <a:hlinkClick r:id="rId2"/>
              </a:rPr>
              <a:t>http://www.unars.co.uk/</a:t>
            </a:r>
            <a:r>
              <a:rPr lang="en-GB" dirty="0"/>
              <a:t> </a:t>
            </a:r>
          </a:p>
          <a:p>
            <a:endParaRPr lang="en-GB" dirty="0"/>
          </a:p>
          <a:p>
            <a:r>
              <a:rPr lang="ru-RU" dirty="0"/>
              <a:t>Посмотрите также их страницу с публикациями</a:t>
            </a:r>
            <a:r>
              <a:rPr lang="en-GB" dirty="0"/>
              <a:t>.</a:t>
            </a:r>
          </a:p>
          <a:p>
            <a:endParaRPr lang="en-GB" dirty="0"/>
          </a:p>
        </p:txBody>
      </p:sp>
    </p:spTree>
    <p:extLst>
      <p:ext uri="{BB962C8B-B14F-4D97-AF65-F5344CB8AC3E}">
        <p14:creationId xmlns:p14="http://schemas.microsoft.com/office/powerpoint/2010/main" val="2551007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Программы в Великобритании</a:t>
            </a:r>
            <a:endParaRPr lang="en-GB" dirty="0"/>
          </a:p>
        </p:txBody>
      </p:sp>
      <p:sp>
        <p:nvSpPr>
          <p:cNvPr id="3" name="Content Placeholder 2"/>
          <p:cNvSpPr>
            <a:spLocks noGrp="1"/>
          </p:cNvSpPr>
          <p:nvPr>
            <p:ph idx="1"/>
          </p:nvPr>
        </p:nvSpPr>
        <p:spPr>
          <a:xfrm>
            <a:off x="1069848" y="2216728"/>
            <a:ext cx="8914585" cy="4092594"/>
          </a:xfrm>
        </p:spPr>
        <p:txBody>
          <a:bodyPr>
            <a:normAutofit/>
          </a:bodyPr>
          <a:lstStyle/>
          <a:p>
            <a:r>
              <a:rPr lang="ru-RU" dirty="0"/>
              <a:t>Самое раннее ИЗМЕНЕНИЕ в Шотландии в 1989 году</a:t>
            </a:r>
            <a:r>
              <a:rPr lang="en-GB" dirty="0"/>
              <a:t>. </a:t>
            </a:r>
            <a:r>
              <a:rPr lang="ru-RU" dirty="0"/>
              <a:t>Описание - </a:t>
            </a:r>
            <a:endParaRPr lang="en-GB" dirty="0"/>
          </a:p>
          <a:p>
            <a:pPr marL="0" indent="0">
              <a:buNone/>
            </a:pPr>
            <a:r>
              <a:rPr lang="en-GB" dirty="0">
                <a:hlinkClick r:id="rId2"/>
              </a:rPr>
              <a:t>http://www.cjsw.ac.uk/sites/default/files/TEP%20Paper%204_final.pdf</a:t>
            </a:r>
            <a:endParaRPr lang="en-GB" dirty="0"/>
          </a:p>
          <a:p>
            <a:r>
              <a:rPr lang="en-GB" dirty="0" err="1"/>
              <a:t>DViP</a:t>
            </a:r>
            <a:r>
              <a:rPr lang="en-GB" dirty="0"/>
              <a:t> </a:t>
            </a:r>
            <a:r>
              <a:rPr lang="ru-RU" dirty="0"/>
              <a:t>в </a:t>
            </a:r>
            <a:r>
              <a:rPr lang="ru-RU" dirty="0" err="1"/>
              <a:t>Хаммерсмите</a:t>
            </a:r>
            <a:r>
              <a:rPr lang="ru-RU" dirty="0"/>
              <a:t> все еще основная организация</a:t>
            </a:r>
            <a:endParaRPr lang="en-GB" dirty="0"/>
          </a:p>
          <a:p>
            <a:pPr marL="0" indent="0">
              <a:buNone/>
            </a:pPr>
            <a:r>
              <a:rPr lang="en-GB" dirty="0">
                <a:hlinkClick r:id="rId3"/>
              </a:rPr>
              <a:t>http://www.dvip.org/assets/files/downloads/DVIP_21st_anniversary_brouchure.pdf</a:t>
            </a:r>
            <a:r>
              <a:rPr lang="en-GB" dirty="0"/>
              <a:t> </a:t>
            </a:r>
          </a:p>
          <a:p>
            <a:r>
              <a:rPr lang="ru-RU" dirty="0"/>
              <a:t>Другие способы вмешательства, кроме управления гневом, консультирование?</a:t>
            </a:r>
            <a:endParaRPr lang="en-GB" dirty="0"/>
          </a:p>
          <a:p>
            <a:r>
              <a:rPr lang="ru-RU" dirty="0"/>
              <a:t>Развитие </a:t>
            </a:r>
            <a:r>
              <a:rPr lang="ru-RU" dirty="0" smtClean="0"/>
              <a:t>программ</a:t>
            </a:r>
            <a:r>
              <a:rPr lang="en-GB" dirty="0" smtClean="0"/>
              <a:t> </a:t>
            </a:r>
            <a:r>
              <a:rPr lang="ru-RU" dirty="0" smtClean="0"/>
              <a:t>пробации</a:t>
            </a:r>
            <a:endParaRPr lang="en-GB" dirty="0"/>
          </a:p>
          <a:p>
            <a:r>
              <a:rPr lang="ru-RU" dirty="0"/>
              <a:t>Описаны и проанализированы в исследовании</a:t>
            </a:r>
            <a:r>
              <a:rPr lang="en-GB" dirty="0"/>
              <a:t> Bullock et al (2010)</a:t>
            </a:r>
          </a:p>
          <a:p>
            <a:pPr marL="0" indent="0">
              <a:buNone/>
            </a:pPr>
            <a:r>
              <a:rPr lang="en-GB" dirty="0">
                <a:hlinkClick r:id="rId4"/>
              </a:rPr>
              <a:t>http://www.ohrn.nhs.uk/resource/policy/domesticabuseprogramme.pdf</a:t>
            </a:r>
            <a:endParaRPr lang="en-GB" dirty="0"/>
          </a:p>
          <a:p>
            <a:endParaRPr lang="en-GB" dirty="0"/>
          </a:p>
        </p:txBody>
      </p:sp>
    </p:spTree>
    <p:extLst>
      <p:ext uri="{BB962C8B-B14F-4D97-AF65-F5344CB8AC3E}">
        <p14:creationId xmlns:p14="http://schemas.microsoft.com/office/powerpoint/2010/main" val="1596706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Развитие программ</a:t>
            </a:r>
            <a:endParaRPr lang="en-GB" dirty="0"/>
          </a:p>
        </p:txBody>
      </p:sp>
      <p:sp>
        <p:nvSpPr>
          <p:cNvPr id="3" name="Content Placeholder 2"/>
          <p:cNvSpPr>
            <a:spLocks noGrp="1"/>
          </p:cNvSpPr>
          <p:nvPr>
            <p:ph idx="1"/>
          </p:nvPr>
        </p:nvSpPr>
        <p:spPr>
          <a:xfrm>
            <a:off x="914401" y="2093976"/>
            <a:ext cx="9214048" cy="4359361"/>
          </a:xfrm>
        </p:spPr>
        <p:txBody>
          <a:bodyPr>
            <a:normAutofit fontScale="92500" lnSpcReduction="20000"/>
          </a:bodyPr>
          <a:lstStyle/>
          <a:p>
            <a:r>
              <a:rPr lang="ru-RU" dirty="0"/>
              <a:t>Сектор волонтерской, общественной работы и социального предпринимательства (</a:t>
            </a:r>
            <a:r>
              <a:rPr lang="en-GB" dirty="0"/>
              <a:t>VCSE</a:t>
            </a:r>
            <a:r>
              <a:rPr lang="ru-RU" dirty="0"/>
              <a:t>) значительно вырос, но мужчин-волонтеров все еще недостаточно в национальном </a:t>
            </a:r>
            <a:r>
              <a:rPr lang="ru-RU" dirty="0" smtClean="0"/>
              <a:t>масштабе.</a:t>
            </a:r>
            <a:endParaRPr lang="en-GB" dirty="0"/>
          </a:p>
          <a:p>
            <a:r>
              <a:rPr lang="ru-RU" dirty="0"/>
              <a:t>Развитие проекта </a:t>
            </a:r>
            <a:r>
              <a:rPr lang="en-GB" dirty="0"/>
              <a:t>Respect, </a:t>
            </a:r>
            <a:r>
              <a:rPr lang="ru-RU" dirty="0"/>
              <a:t>горячих линий</a:t>
            </a:r>
            <a:r>
              <a:rPr lang="en-GB" dirty="0"/>
              <a:t>, </a:t>
            </a:r>
            <a:r>
              <a:rPr lang="ru-RU" dirty="0"/>
              <a:t>стандартов аккредитации</a:t>
            </a:r>
            <a:r>
              <a:rPr lang="en-GB" dirty="0"/>
              <a:t>, </a:t>
            </a:r>
            <a:r>
              <a:rPr lang="ru-RU" dirty="0"/>
              <a:t>экспертных оценок в судах по семейным делам</a:t>
            </a:r>
            <a:r>
              <a:rPr lang="en-GB" dirty="0"/>
              <a:t>, </a:t>
            </a:r>
            <a:r>
              <a:rPr lang="ru-RU" dirty="0"/>
              <a:t>требований к контактной деятельности</a:t>
            </a:r>
            <a:r>
              <a:rPr lang="en-GB" dirty="0"/>
              <a:t>, </a:t>
            </a:r>
            <a:r>
              <a:rPr lang="ru-RU" dirty="0"/>
              <a:t>исследований</a:t>
            </a:r>
            <a:r>
              <a:rPr lang="en-GB" dirty="0"/>
              <a:t>, </a:t>
            </a:r>
            <a:r>
              <a:rPr lang="ru-RU" dirty="0"/>
              <a:t>членских организаций</a:t>
            </a:r>
            <a:r>
              <a:rPr lang="en-GB" dirty="0"/>
              <a:t>, </a:t>
            </a:r>
            <a:r>
              <a:rPr lang="ru-RU" dirty="0"/>
              <a:t>новостных рассылок</a:t>
            </a:r>
            <a:r>
              <a:rPr lang="en-GB" dirty="0"/>
              <a:t>, </a:t>
            </a:r>
            <a:r>
              <a:rPr lang="ru-RU" dirty="0"/>
              <a:t>законодательных инициатив</a:t>
            </a:r>
            <a:r>
              <a:rPr lang="en-GB" dirty="0"/>
              <a:t>, </a:t>
            </a:r>
            <a:r>
              <a:rPr lang="ru-RU" dirty="0"/>
              <a:t>лобби и т.д.</a:t>
            </a:r>
            <a:endParaRPr lang="en-GB" dirty="0"/>
          </a:p>
          <a:p>
            <a:r>
              <a:rPr lang="ru-RU" dirty="0"/>
              <a:t>Несколько организаций получили </a:t>
            </a:r>
            <a:r>
              <a:rPr lang="ru-RU" dirty="0" smtClean="0"/>
              <a:t>аккредитацию.</a:t>
            </a:r>
            <a:endParaRPr lang="ru-RU" dirty="0"/>
          </a:p>
          <a:p>
            <a:r>
              <a:rPr lang="ru-RU" dirty="0"/>
              <a:t>В Шотландии программа на раннем этапе развилась в Каледонскую систему. Комплексный системный подход</a:t>
            </a:r>
            <a:r>
              <a:rPr lang="en-GB" dirty="0"/>
              <a:t>.</a:t>
            </a:r>
          </a:p>
          <a:p>
            <a:r>
              <a:rPr lang="ru-RU" dirty="0"/>
              <a:t>Другие проекты, не связанные с </a:t>
            </a:r>
            <a:r>
              <a:rPr lang="en-GB" dirty="0"/>
              <a:t>Respect</a:t>
            </a:r>
          </a:p>
          <a:p>
            <a:r>
              <a:rPr lang="ru-RU" dirty="0"/>
              <a:t>Инициативы с новаторским подходом, такие как проект социального маркетинга из города Кингстон-</a:t>
            </a:r>
            <a:r>
              <a:rPr lang="ru-RU" dirty="0" err="1"/>
              <a:t>апон</a:t>
            </a:r>
            <a:r>
              <a:rPr lang="ru-RU" dirty="0"/>
              <a:t>-</a:t>
            </a:r>
            <a:r>
              <a:rPr lang="ru-RU" dirty="0" err="1"/>
              <a:t>Халл</a:t>
            </a:r>
            <a:endParaRPr lang="en-GB" dirty="0"/>
          </a:p>
          <a:p>
            <a:r>
              <a:rPr lang="ru-RU" dirty="0"/>
              <a:t>Проекты «</a:t>
            </a:r>
            <a:r>
              <a:rPr lang="en-GB" dirty="0"/>
              <a:t>New Probation Programme</a:t>
            </a:r>
            <a:r>
              <a:rPr lang="ru-RU" dirty="0"/>
              <a:t>»</a:t>
            </a:r>
            <a:r>
              <a:rPr lang="en-GB" dirty="0"/>
              <a:t>, </a:t>
            </a:r>
            <a:r>
              <a:rPr lang="ru-RU" dirty="0"/>
              <a:t>«</a:t>
            </a:r>
            <a:r>
              <a:rPr lang="en-GB" dirty="0"/>
              <a:t>Building Better Relationships</a:t>
            </a:r>
            <a:r>
              <a:rPr lang="ru-RU" dirty="0"/>
              <a:t>»</a:t>
            </a:r>
            <a:r>
              <a:rPr lang="en-GB" dirty="0"/>
              <a:t>. </a:t>
            </a:r>
            <a:r>
              <a:rPr lang="ru-RU" dirty="0"/>
              <a:t>Смысл потерян в процессе трансформации</a:t>
            </a:r>
            <a:r>
              <a:rPr lang="en-GB" dirty="0"/>
              <a:t>?</a:t>
            </a:r>
          </a:p>
        </p:txBody>
      </p:sp>
    </p:spTree>
    <p:extLst>
      <p:ext uri="{BB962C8B-B14F-4D97-AF65-F5344CB8AC3E}">
        <p14:creationId xmlns:p14="http://schemas.microsoft.com/office/powerpoint/2010/main" val="2691727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solidFill>
                  <a:schemeClr val="tx1"/>
                </a:solidFill>
                <a:latin typeface="Arial" panose="020B0604020202020204" pitchFamily="34" charset="0"/>
                <a:cs typeface="Arial" panose="020B0604020202020204" pitchFamily="34" charset="0"/>
              </a:rPr>
              <a:t>Дулут</a:t>
            </a:r>
            <a:r>
              <a:rPr lang="en-GB" dirty="0">
                <a:solidFill>
                  <a:schemeClr val="tx1"/>
                </a:solidFill>
                <a:latin typeface="Arial" panose="020B0604020202020204" pitchFamily="34" charset="0"/>
                <a:cs typeface="Arial" panose="020B0604020202020204" pitchFamily="34" charset="0"/>
              </a:rPr>
              <a:t>/IDAP/</a:t>
            </a:r>
            <a:r>
              <a:rPr lang="ru-RU" dirty="0">
                <a:solidFill>
                  <a:schemeClr val="tx1"/>
                </a:solidFill>
                <a:latin typeface="Arial" panose="020B0604020202020204" pitchFamily="34" charset="0"/>
                <a:cs typeface="Arial" panose="020B0604020202020204" pitchFamily="34" charset="0"/>
              </a:rPr>
              <a:t>Волонтерские программы</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8909" y="2327564"/>
            <a:ext cx="9317531" cy="4258766"/>
          </a:xfrm>
        </p:spPr>
        <p:txBody>
          <a:bodyPr>
            <a:normAutofit fontScale="92500" lnSpcReduction="20000"/>
          </a:bodyPr>
          <a:lstStyle/>
          <a:p>
            <a:r>
              <a:rPr lang="ru-RU" dirty="0"/>
              <a:t>9 модулей</a:t>
            </a:r>
            <a:r>
              <a:rPr lang="en-GB" dirty="0"/>
              <a:t> (</a:t>
            </a:r>
            <a:r>
              <a:rPr lang="ru-RU" dirty="0"/>
              <a:t>по темам</a:t>
            </a:r>
            <a:r>
              <a:rPr lang="en-GB" dirty="0"/>
              <a:t> P&amp;C/</a:t>
            </a:r>
            <a:r>
              <a:rPr lang="ru-RU" dirty="0"/>
              <a:t>Секторы равенства</a:t>
            </a:r>
            <a:r>
              <a:rPr lang="en-GB" dirty="0"/>
              <a:t>)</a:t>
            </a:r>
          </a:p>
          <a:p>
            <a:r>
              <a:rPr lang="ru-RU" dirty="0"/>
              <a:t>3 сессии в одном модуле; 27 групповых сессий</a:t>
            </a:r>
            <a:endParaRPr lang="en-GB" dirty="0"/>
          </a:p>
          <a:p>
            <a:r>
              <a:rPr lang="en-GB" dirty="0"/>
              <a:t>1 </a:t>
            </a:r>
            <a:r>
              <a:rPr lang="ru-RU" dirty="0"/>
              <a:t>Исследование убеждений и поведения с использованием зарисовок и упражнений - CBT</a:t>
            </a:r>
            <a:endParaRPr lang="en-GB" dirty="0"/>
          </a:p>
          <a:p>
            <a:r>
              <a:rPr lang="en-GB" dirty="0"/>
              <a:t>2 </a:t>
            </a:r>
            <a:r>
              <a:rPr lang="ru-RU" dirty="0"/>
              <a:t>Отсылка к собственным убеждениям и поведению с помощью личного дневника поведения</a:t>
            </a:r>
            <a:endParaRPr lang="en-GB" dirty="0"/>
          </a:p>
          <a:p>
            <a:r>
              <a:rPr lang="en-GB" dirty="0"/>
              <a:t>3 “</a:t>
            </a:r>
            <a:r>
              <a:rPr lang="ru-RU" dirty="0"/>
              <a:t>Тренировка навыков</a:t>
            </a:r>
            <a:r>
              <a:rPr lang="en-GB" dirty="0"/>
              <a:t>”  </a:t>
            </a:r>
            <a:r>
              <a:rPr lang="ru-RU" dirty="0"/>
              <a:t>- отработка альтернативного поведения </a:t>
            </a:r>
            <a:r>
              <a:rPr lang="en-GB" dirty="0"/>
              <a:t>(</a:t>
            </a:r>
            <a:r>
              <a:rPr lang="ru-RU" dirty="0"/>
              <a:t>или отработка поведения, отличного от совершаемого насилия</a:t>
            </a:r>
            <a:r>
              <a:rPr lang="en-GB" dirty="0"/>
              <a:t>)</a:t>
            </a:r>
          </a:p>
          <a:p>
            <a:r>
              <a:rPr lang="en-GB" dirty="0"/>
              <a:t>3 </a:t>
            </a:r>
            <a:r>
              <a:rPr lang="ru-RU" dirty="0"/>
              <a:t>сессии один на один, или с участием троих: начало </a:t>
            </a:r>
            <a:r>
              <a:rPr lang="en-GB" dirty="0"/>
              <a:t>/</a:t>
            </a:r>
            <a:r>
              <a:rPr lang="ru-RU" dirty="0"/>
              <a:t>середина </a:t>
            </a:r>
            <a:r>
              <a:rPr lang="en-GB" dirty="0"/>
              <a:t>/</a:t>
            </a:r>
            <a:r>
              <a:rPr lang="ru-RU" dirty="0"/>
              <a:t>конец</a:t>
            </a:r>
            <a:endParaRPr lang="en-GB" dirty="0"/>
          </a:p>
          <a:p>
            <a:endParaRPr lang="en-GB" dirty="0"/>
          </a:p>
          <a:p>
            <a:r>
              <a:rPr lang="en-GB" dirty="0"/>
              <a:t>NOMS (National Offender Management Service</a:t>
            </a:r>
            <a:r>
              <a:rPr lang="ru-RU" dirty="0"/>
              <a:t> - Государственная пенитенциарная служба</a:t>
            </a:r>
            <a:r>
              <a:rPr lang="en-GB" dirty="0"/>
              <a:t>) </a:t>
            </a:r>
            <a:r>
              <a:rPr lang="ru-RU" dirty="0"/>
              <a:t>заменила</a:t>
            </a:r>
            <a:r>
              <a:rPr lang="en-GB" dirty="0"/>
              <a:t> IDAP </a:t>
            </a:r>
            <a:r>
              <a:rPr lang="ru-RU" dirty="0"/>
              <a:t>на</a:t>
            </a:r>
            <a:r>
              <a:rPr lang="en-GB" dirty="0"/>
              <a:t> BBR (Building Better Relationships), </a:t>
            </a:r>
            <a:r>
              <a:rPr lang="ru-RU" dirty="0"/>
              <a:t>которая была создана, как менее конфронтационная и предполагавшая большую опору на внутренние силы и совместные действия</a:t>
            </a:r>
            <a:r>
              <a:rPr lang="en-GB" dirty="0"/>
              <a:t>. </a:t>
            </a:r>
          </a:p>
          <a:p>
            <a:pPr marL="114300" indent="0">
              <a:buNone/>
            </a:pPr>
            <a:endParaRPr lang="en-GB" dirty="0"/>
          </a:p>
          <a:p>
            <a:endParaRPr lang="en-GB" dirty="0"/>
          </a:p>
          <a:p>
            <a:endParaRPr lang="en-GB" dirty="0"/>
          </a:p>
        </p:txBody>
      </p:sp>
    </p:spTree>
    <p:extLst>
      <p:ext uri="{BB962C8B-B14F-4D97-AF65-F5344CB8AC3E}">
        <p14:creationId xmlns:p14="http://schemas.microsoft.com/office/powerpoint/2010/main" val="1933466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63503" y="391390"/>
            <a:ext cx="10780352" cy="1502065"/>
          </a:xfrm>
        </p:spPr>
        <p:txBody>
          <a:bodyPr>
            <a:normAutofit/>
          </a:bodyPr>
          <a:lstStyle/>
          <a:p>
            <a:r>
              <a:rPr lang="ru-RU" altLang="en-US" sz="3000" dirty="0"/>
              <a:t>Эффективная реакция общественности</a:t>
            </a:r>
            <a:r>
              <a:rPr lang="en-GB" altLang="en-US" sz="3000" dirty="0"/>
              <a:t/>
            </a:r>
            <a:br>
              <a:rPr lang="en-GB" altLang="en-US" sz="3000" dirty="0"/>
            </a:br>
            <a:r>
              <a:rPr lang="ru-RU" altLang="en-US" sz="1425" dirty="0"/>
              <a:t>взято с сайта</a:t>
            </a:r>
            <a:r>
              <a:rPr lang="en-GB" altLang="en-US" sz="1425" dirty="0"/>
              <a:t> Duluth-Model.org</a:t>
            </a:r>
            <a:endParaRPr lang="en-GB" altLang="en-US" sz="3000" dirty="0"/>
          </a:p>
        </p:txBody>
      </p:sp>
      <p:sp>
        <p:nvSpPr>
          <p:cNvPr id="84995" name="Rectangle 3"/>
          <p:cNvSpPr>
            <a:spLocks noGrp="1" noChangeArrowheads="1"/>
          </p:cNvSpPr>
          <p:nvPr>
            <p:ph type="body" idx="1"/>
          </p:nvPr>
        </p:nvSpPr>
        <p:spPr>
          <a:xfrm>
            <a:off x="960582" y="1893456"/>
            <a:ext cx="9328800" cy="3964422"/>
          </a:xfrm>
        </p:spPr>
        <p:txBody>
          <a:bodyPr>
            <a:noAutofit/>
          </a:bodyPr>
          <a:lstStyle/>
          <a:p>
            <a:pPr>
              <a:lnSpc>
                <a:spcPct val="90000"/>
              </a:lnSpc>
            </a:pPr>
            <a:r>
              <a:rPr lang="ru-RU" altLang="en-US" sz="2100" dirty="0"/>
              <a:t>Программы и методики, которые ставят во главу угла безопасность жертвы, ответственность преступника, а также объединяют практиков, работающих в этой области</a:t>
            </a:r>
            <a:endParaRPr lang="en-GB" altLang="en-US" sz="2100" dirty="0"/>
          </a:p>
          <a:p>
            <a:r>
              <a:rPr lang="ru-RU" altLang="en-US" sz="2100" dirty="0"/>
              <a:t>Организация, которая отслеживает случаи и анализирует данные</a:t>
            </a:r>
            <a:endParaRPr lang="en-GB" altLang="en-US" sz="2100" dirty="0"/>
          </a:p>
          <a:p>
            <a:r>
              <a:rPr lang="ru-RU" altLang="en-US" sz="2100" dirty="0"/>
              <a:t>Процесс, который объединяет различных практиков для ведения диалога и решения проблем</a:t>
            </a:r>
            <a:endParaRPr lang="en-GB" altLang="en-US" sz="2100" dirty="0"/>
          </a:p>
          <a:p>
            <a:r>
              <a:rPr lang="ru-RU" altLang="en-US" sz="2100" dirty="0"/>
              <a:t>Центральная роль отводится адвокатам жертв, приютам и пострадавшим женщинам</a:t>
            </a:r>
            <a:endParaRPr lang="en-GB" altLang="en-US" sz="2100" dirty="0"/>
          </a:p>
          <a:p>
            <a:pPr>
              <a:lnSpc>
                <a:spcPct val="90000"/>
              </a:lnSpc>
            </a:pPr>
            <a:r>
              <a:rPr lang="ru-RU" altLang="en-US" sz="2100" dirty="0"/>
              <a:t>Общие взгляды на домашнее насилие</a:t>
            </a:r>
            <a:endParaRPr lang="en-GB" altLang="en-US" sz="2100" dirty="0"/>
          </a:p>
          <a:p>
            <a:r>
              <a:rPr lang="ru-RU" altLang="en-US" sz="2100" dirty="0"/>
              <a:t>Модель, которая переносит ответственность за безопасность жертвы с самой жертвы на систему</a:t>
            </a:r>
            <a:endParaRPr lang="en-GB" altLang="en-US" sz="2100" dirty="0"/>
          </a:p>
        </p:txBody>
      </p:sp>
    </p:spTree>
    <p:extLst>
      <p:ext uri="{BB962C8B-B14F-4D97-AF65-F5344CB8AC3E}">
        <p14:creationId xmlns:p14="http://schemas.microsoft.com/office/powerpoint/2010/main" val="269064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В мире все больше насилия? </a:t>
            </a:r>
            <a:endParaRPr lang="en-GB" dirty="0"/>
          </a:p>
        </p:txBody>
      </p:sp>
      <p:sp>
        <p:nvSpPr>
          <p:cNvPr id="3" name="Content Placeholder 2"/>
          <p:cNvSpPr>
            <a:spLocks noGrp="1"/>
          </p:cNvSpPr>
          <p:nvPr>
            <p:ph idx="1"/>
          </p:nvPr>
        </p:nvSpPr>
        <p:spPr/>
        <p:txBody>
          <a:bodyPr/>
          <a:lstStyle/>
          <a:p>
            <a:r>
              <a:rPr lang="ru-RU" altLang="en-US" dirty="0"/>
              <a:t>Лучшее в нас?</a:t>
            </a:r>
            <a:endParaRPr lang="en-GB" altLang="en-US" dirty="0"/>
          </a:p>
          <a:p>
            <a:r>
              <a:rPr lang="en-GB" dirty="0"/>
              <a:t>Pinker, S. (2011). </a:t>
            </a:r>
            <a:r>
              <a:rPr lang="en-GB" dirty="0">
                <a:hlinkClick r:id="rId2"/>
              </a:rPr>
              <a:t>The Better Angels of our Nature</a:t>
            </a:r>
            <a:r>
              <a:rPr lang="en-GB" dirty="0"/>
              <a:t>. New York, NY: Viking.</a:t>
            </a:r>
          </a:p>
          <a:p>
            <a:r>
              <a:rPr lang="en-GB" dirty="0">
                <a:hlinkClick r:id="rId3"/>
              </a:rPr>
              <a:t>https://www.gatesnotes.com/About-Bill-Gates/Better-Angels-of-Our-Nature-in-Graphs-and-Numbers</a:t>
            </a:r>
            <a:r>
              <a:rPr lang="en-GB" dirty="0"/>
              <a:t> </a:t>
            </a:r>
            <a:br>
              <a:rPr lang="en-GB" dirty="0"/>
            </a:br>
            <a:endParaRPr lang="en-GB" dirty="0"/>
          </a:p>
        </p:txBody>
      </p:sp>
      <p:pic>
        <p:nvPicPr>
          <p:cNvPr id="5" name="Picture 4" descr="Better Angels of our Nature: Domestive Viol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688" y="3682289"/>
            <a:ext cx="4820181" cy="270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45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itchFamily="18" charset="2"/>
              <a:buChar char=""/>
              <a:defRPr>
                <a:solidFill>
                  <a:srgbClr val="404040"/>
                </a:solidFill>
                <a:latin typeface="Century Gothic" pitchFamily="34" charset="0"/>
              </a:defRPr>
            </a:lvl1pPr>
            <a:lvl2pPr marL="557213" indent="-214313">
              <a:spcBef>
                <a:spcPts val="750"/>
              </a:spcBef>
              <a:buClr>
                <a:schemeClr val="accent1"/>
              </a:buClr>
              <a:buFont typeface="Wingdings 3" pitchFamily="18" charset="2"/>
              <a:buChar char=""/>
              <a:defRPr sz="1200">
                <a:solidFill>
                  <a:srgbClr val="404040"/>
                </a:solidFill>
                <a:latin typeface="Century Gothic" pitchFamily="34" charset="0"/>
              </a:defRPr>
            </a:lvl2pPr>
            <a:lvl3pPr marL="857250" indent="-171450">
              <a:spcBef>
                <a:spcPts val="750"/>
              </a:spcBef>
              <a:buClr>
                <a:schemeClr val="accent1"/>
              </a:buClr>
              <a:buFont typeface="Wingdings 3" pitchFamily="18" charset="2"/>
              <a:buChar char=""/>
              <a:defRPr sz="1050">
                <a:solidFill>
                  <a:srgbClr val="404040"/>
                </a:solidFill>
                <a:latin typeface="Century Gothic" pitchFamily="34" charset="0"/>
              </a:defRPr>
            </a:lvl3pPr>
            <a:lvl4pPr marL="1200150" indent="-171450">
              <a:spcBef>
                <a:spcPts val="750"/>
              </a:spcBef>
              <a:buClr>
                <a:schemeClr val="accent1"/>
              </a:buClr>
              <a:buFont typeface="Wingdings 3" pitchFamily="18" charset="2"/>
              <a:buChar char=""/>
              <a:defRPr sz="900">
                <a:solidFill>
                  <a:srgbClr val="404040"/>
                </a:solidFill>
                <a:latin typeface="Century Gothic" pitchFamily="34" charset="0"/>
              </a:defRPr>
            </a:lvl4pPr>
            <a:lvl5pPr marL="1543050" indent="-171450">
              <a:spcBef>
                <a:spcPts val="750"/>
              </a:spcBef>
              <a:buClr>
                <a:schemeClr val="accent1"/>
              </a:buClr>
              <a:buFont typeface="Wingdings 3" pitchFamily="18" charset="2"/>
              <a:buChar char=""/>
              <a:defRPr sz="900">
                <a:solidFill>
                  <a:srgbClr val="404040"/>
                </a:solidFill>
                <a:latin typeface="Century Gothic" pitchFamily="34" charset="0"/>
              </a:defRPr>
            </a:lvl5pPr>
            <a:lvl6pPr marL="18859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6pPr>
            <a:lvl7pPr marL="22288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7pPr>
            <a:lvl8pPr marL="25717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8pPr>
            <a:lvl9pPr marL="29146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9pPr>
          </a:lstStyle>
          <a:p>
            <a:pPr>
              <a:spcBef>
                <a:spcPct val="0"/>
              </a:spcBef>
              <a:buClrTx/>
              <a:buFontTx/>
              <a:buNone/>
            </a:pPr>
            <a:fld id="{01255293-7B40-4494-9633-3139AC6FFD49}" type="slidenum">
              <a:rPr lang="en-GB" altLang="en-US" sz="900">
                <a:solidFill>
                  <a:srgbClr val="045C75"/>
                </a:solidFill>
                <a:latin typeface="Comic Sans MS" pitchFamily="66" charset="0"/>
              </a:rPr>
              <a:pPr>
                <a:spcBef>
                  <a:spcPct val="0"/>
                </a:spcBef>
                <a:buClrTx/>
                <a:buFontTx/>
                <a:buNone/>
              </a:pPr>
              <a:t>40</a:t>
            </a:fld>
            <a:endParaRPr lang="en-GB" altLang="en-US" sz="900">
              <a:solidFill>
                <a:srgbClr val="045C75"/>
              </a:solidFill>
              <a:latin typeface="Comic Sans MS" pitchFamily="66" charset="0"/>
            </a:endParaRPr>
          </a:p>
        </p:txBody>
      </p:sp>
      <p:pic>
        <p:nvPicPr>
          <p:cNvPr id="462850" name="Picture 2" descr="PowerControlWh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5" y="-315416"/>
            <a:ext cx="8277225" cy="74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5162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62850"/>
                                        </p:tgtEl>
                                        <p:attrNameLst>
                                          <p:attrName>style.visibility</p:attrName>
                                        </p:attrNameLst>
                                      </p:cBhvr>
                                      <p:to>
                                        <p:strVal val="visible"/>
                                      </p:to>
                                    </p:set>
                                    <p:animEffect transition="in" filter="dissolve">
                                      <p:cBhvr>
                                        <p:cTn id="7" dur="500"/>
                                        <p:tgtEl>
                                          <p:spTgt spid="462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itchFamily="18" charset="2"/>
              <a:buChar char=""/>
              <a:defRPr>
                <a:solidFill>
                  <a:srgbClr val="404040"/>
                </a:solidFill>
                <a:latin typeface="Century Gothic" pitchFamily="34" charset="0"/>
              </a:defRPr>
            </a:lvl1pPr>
            <a:lvl2pPr marL="557213" indent="-214313">
              <a:spcBef>
                <a:spcPts val="750"/>
              </a:spcBef>
              <a:buClr>
                <a:schemeClr val="accent1"/>
              </a:buClr>
              <a:buFont typeface="Wingdings 3" pitchFamily="18" charset="2"/>
              <a:buChar char=""/>
              <a:defRPr sz="1200">
                <a:solidFill>
                  <a:srgbClr val="404040"/>
                </a:solidFill>
                <a:latin typeface="Century Gothic" pitchFamily="34" charset="0"/>
              </a:defRPr>
            </a:lvl2pPr>
            <a:lvl3pPr marL="857250" indent="-171450">
              <a:spcBef>
                <a:spcPts val="750"/>
              </a:spcBef>
              <a:buClr>
                <a:schemeClr val="accent1"/>
              </a:buClr>
              <a:buFont typeface="Wingdings 3" pitchFamily="18" charset="2"/>
              <a:buChar char=""/>
              <a:defRPr sz="1050">
                <a:solidFill>
                  <a:srgbClr val="404040"/>
                </a:solidFill>
                <a:latin typeface="Century Gothic" pitchFamily="34" charset="0"/>
              </a:defRPr>
            </a:lvl3pPr>
            <a:lvl4pPr marL="1200150" indent="-171450">
              <a:spcBef>
                <a:spcPts val="750"/>
              </a:spcBef>
              <a:buClr>
                <a:schemeClr val="accent1"/>
              </a:buClr>
              <a:buFont typeface="Wingdings 3" pitchFamily="18" charset="2"/>
              <a:buChar char=""/>
              <a:defRPr sz="900">
                <a:solidFill>
                  <a:srgbClr val="404040"/>
                </a:solidFill>
                <a:latin typeface="Century Gothic" pitchFamily="34" charset="0"/>
              </a:defRPr>
            </a:lvl4pPr>
            <a:lvl5pPr marL="1543050" indent="-171450">
              <a:spcBef>
                <a:spcPts val="750"/>
              </a:spcBef>
              <a:buClr>
                <a:schemeClr val="accent1"/>
              </a:buClr>
              <a:buFont typeface="Wingdings 3" pitchFamily="18" charset="2"/>
              <a:buChar char=""/>
              <a:defRPr sz="900">
                <a:solidFill>
                  <a:srgbClr val="404040"/>
                </a:solidFill>
                <a:latin typeface="Century Gothic" pitchFamily="34" charset="0"/>
              </a:defRPr>
            </a:lvl5pPr>
            <a:lvl6pPr marL="18859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6pPr>
            <a:lvl7pPr marL="22288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7pPr>
            <a:lvl8pPr marL="25717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8pPr>
            <a:lvl9pPr marL="29146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9pPr>
          </a:lstStyle>
          <a:p>
            <a:pPr>
              <a:spcBef>
                <a:spcPct val="0"/>
              </a:spcBef>
              <a:buClrTx/>
              <a:buFontTx/>
              <a:buNone/>
            </a:pPr>
            <a:fld id="{623C4FBD-AD9F-4623-AF85-0AF63F4BEBAC}" type="slidenum">
              <a:rPr lang="en-GB" altLang="en-US" sz="900">
                <a:solidFill>
                  <a:srgbClr val="045C75"/>
                </a:solidFill>
                <a:latin typeface="Comic Sans MS" pitchFamily="66" charset="0"/>
              </a:rPr>
              <a:pPr>
                <a:spcBef>
                  <a:spcPct val="0"/>
                </a:spcBef>
                <a:buClrTx/>
                <a:buFontTx/>
                <a:buNone/>
              </a:pPr>
              <a:t>41</a:t>
            </a:fld>
            <a:endParaRPr lang="en-GB" altLang="en-US" sz="900">
              <a:solidFill>
                <a:srgbClr val="045C75"/>
              </a:solidFill>
              <a:latin typeface="Comic Sans MS" pitchFamily="66" charset="0"/>
            </a:endParaRPr>
          </a:p>
        </p:txBody>
      </p:sp>
      <p:pic>
        <p:nvPicPr>
          <p:cNvPr id="491522" name="Picture 2" descr="Equalitywh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5" y="-540545"/>
            <a:ext cx="8205787" cy="73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4626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91522"/>
                                        </p:tgtEl>
                                        <p:attrNameLst>
                                          <p:attrName>style.visibility</p:attrName>
                                        </p:attrNameLst>
                                      </p:cBhvr>
                                      <p:to>
                                        <p:strVal val="visible"/>
                                      </p:to>
                                    </p:set>
                                    <p:animEffect transition="in" filter="dissolve">
                                      <p:cBhvr>
                                        <p:cTn id="7" dur="500"/>
                                        <p:tgtEl>
                                          <p:spTgt spid="49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889337" y="274638"/>
            <a:ext cx="9203107" cy="1143000"/>
          </a:xfrm>
        </p:spPr>
        <p:txBody>
          <a:bodyPr>
            <a:normAutofit fontScale="90000"/>
          </a:bodyPr>
          <a:lstStyle/>
          <a:p>
            <a:pPr algn="ctr"/>
            <a:r>
              <a:rPr lang="ru-RU" altLang="en-US" dirty="0">
                <a:solidFill>
                  <a:schemeClr val="tx1"/>
                </a:solidFill>
                <a:latin typeface="Arial" panose="020B0604020202020204" pitchFamily="34" charset="0"/>
                <a:cs typeface="Arial" panose="020B0604020202020204" pitchFamily="34" charset="0"/>
              </a:rPr>
              <a:t>Образование никогда не бывает нейтральным</a:t>
            </a:r>
            <a:r>
              <a:rPr lang="en-GB" altLang="en-US" dirty="0">
                <a:solidFill>
                  <a:schemeClr val="tx1"/>
                </a:solidFill>
                <a:latin typeface="Arial" panose="020B0604020202020204" pitchFamily="34" charset="0"/>
                <a:cs typeface="Arial" panose="020B0604020202020204" pitchFamily="34" charset="0"/>
              </a:rPr>
              <a:t/>
            </a:r>
            <a:br>
              <a:rPr lang="en-GB" altLang="en-US" dirty="0">
                <a:solidFill>
                  <a:schemeClr val="tx1"/>
                </a:solidFill>
                <a:latin typeface="Arial" panose="020B0604020202020204" pitchFamily="34" charset="0"/>
                <a:cs typeface="Arial" panose="020B0604020202020204" pitchFamily="34" charset="0"/>
              </a:rPr>
            </a:br>
            <a:r>
              <a:rPr lang="en-GB" altLang="en-US" sz="1600" dirty="0">
                <a:solidFill>
                  <a:schemeClr val="tx1"/>
                </a:solidFill>
                <a:latin typeface="Arial" panose="020B0604020202020204" pitchFamily="34" charset="0"/>
                <a:cs typeface="Arial" panose="020B0604020202020204" pitchFamily="34" charset="0"/>
              </a:rPr>
              <a:t>Freire, P. (1970) The Pedagogy of the Oppressed</a:t>
            </a:r>
            <a:r>
              <a:rPr lang="en-GB" altLang="en-US" dirty="0">
                <a:solidFill>
                  <a:schemeClr val="tx1"/>
                </a:solidFill>
                <a:latin typeface="Arial" panose="020B0604020202020204" pitchFamily="34" charset="0"/>
                <a:cs typeface="Arial" panose="020B0604020202020204" pitchFamily="34" charset="0"/>
              </a:rPr>
              <a:t> </a:t>
            </a:r>
          </a:p>
        </p:txBody>
      </p:sp>
      <p:sp>
        <p:nvSpPr>
          <p:cNvPr id="25603" name="Rectangle 3"/>
          <p:cNvSpPr>
            <a:spLocks noGrp="1" noChangeArrowheads="1"/>
          </p:cNvSpPr>
          <p:nvPr>
            <p:ph type="body" idx="4294967295"/>
          </p:nvPr>
        </p:nvSpPr>
        <p:spPr>
          <a:xfrm>
            <a:off x="1550504" y="1934817"/>
            <a:ext cx="8839200" cy="4770783"/>
          </a:xfrm>
        </p:spPr>
        <p:txBody>
          <a:bodyPr>
            <a:normAutofit fontScale="92500" lnSpcReduction="20000"/>
          </a:bodyPr>
          <a:lstStyle/>
          <a:p>
            <a:pPr marL="114300" indent="0">
              <a:lnSpc>
                <a:spcPct val="80000"/>
              </a:lnSpc>
              <a:buNone/>
            </a:pPr>
            <a:r>
              <a:rPr lang="ru-RU" altLang="en-US" sz="2400" dirty="0"/>
              <a:t>Вопросы, которые мы можем задавать преступнику (и себе?):</a:t>
            </a:r>
            <a:endParaRPr lang="en-GB" altLang="en-US" sz="2400" dirty="0"/>
          </a:p>
          <a:p>
            <a:pPr>
              <a:lnSpc>
                <a:spcPct val="80000"/>
              </a:lnSpc>
            </a:pPr>
            <a:r>
              <a:rPr lang="ru-RU" altLang="en-US" sz="2400" dirty="0"/>
              <a:t>Каковы ваши взгляды на мужчин, женщин, отношения</a:t>
            </a:r>
            <a:r>
              <a:rPr lang="en-GB" altLang="en-US" sz="2400" dirty="0"/>
              <a:t>?</a:t>
            </a:r>
          </a:p>
          <a:p>
            <a:pPr>
              <a:lnSpc>
                <a:spcPct val="80000"/>
              </a:lnSpc>
            </a:pPr>
            <a:endParaRPr lang="en-GB" altLang="en-US" sz="2400" dirty="0"/>
          </a:p>
          <a:p>
            <a:pPr>
              <a:lnSpc>
                <a:spcPct val="80000"/>
              </a:lnSpc>
            </a:pPr>
            <a:r>
              <a:rPr lang="ru-RU" altLang="en-US" sz="2400" dirty="0"/>
              <a:t>Как культура повлияла на ваши представления об отношениях? </a:t>
            </a:r>
            <a:endParaRPr lang="en-GB" altLang="en-US" sz="2400" dirty="0"/>
          </a:p>
          <a:p>
            <a:pPr>
              <a:lnSpc>
                <a:spcPct val="80000"/>
              </a:lnSpc>
            </a:pPr>
            <a:endParaRPr lang="en-GB" altLang="en-US" sz="2400" dirty="0"/>
          </a:p>
          <a:p>
            <a:pPr>
              <a:lnSpc>
                <a:spcPct val="80000"/>
              </a:lnSpc>
            </a:pPr>
            <a:r>
              <a:rPr lang="ru-RU" altLang="en-US" sz="2400" dirty="0"/>
              <a:t>Как ваши чувства связаны с вашими убеждениями? </a:t>
            </a:r>
            <a:endParaRPr lang="en-GB" altLang="en-US" sz="2400" dirty="0"/>
          </a:p>
          <a:p>
            <a:pPr>
              <a:lnSpc>
                <a:spcPct val="80000"/>
              </a:lnSpc>
            </a:pPr>
            <a:endParaRPr lang="en-GB" altLang="en-US" sz="2400" dirty="0"/>
          </a:p>
          <a:p>
            <a:pPr>
              <a:lnSpc>
                <a:spcPct val="80000"/>
              </a:lnSpc>
            </a:pPr>
            <a:r>
              <a:rPr lang="ru-RU" altLang="en-US" sz="2400" dirty="0"/>
              <a:t>Как бы вы могли отреагировать, не прибегая к насилию и </a:t>
            </a:r>
            <a:r>
              <a:rPr lang="ru-RU" altLang="en-US" sz="2400" dirty="0" err="1"/>
              <a:t>абьюзу</a:t>
            </a:r>
            <a:r>
              <a:rPr lang="ru-RU" altLang="en-US" sz="2400" dirty="0"/>
              <a:t>? </a:t>
            </a:r>
            <a:endParaRPr lang="en-GB" altLang="en-US" sz="2400" dirty="0"/>
          </a:p>
          <a:p>
            <a:pPr>
              <a:lnSpc>
                <a:spcPct val="80000"/>
              </a:lnSpc>
            </a:pPr>
            <a:endParaRPr lang="en-GB" altLang="en-US" sz="2400" dirty="0"/>
          </a:p>
          <a:p>
            <a:pPr>
              <a:lnSpc>
                <a:spcPct val="80000"/>
              </a:lnSpc>
            </a:pPr>
            <a:r>
              <a:rPr lang="ru-RU" altLang="en-US" sz="2400" dirty="0"/>
              <a:t>Почему так много мужчин, проявивших насилие, считают себя жертвами?</a:t>
            </a:r>
            <a:endParaRPr lang="en-GB" altLang="en-US" sz="2400" dirty="0"/>
          </a:p>
          <a:p>
            <a:pPr>
              <a:lnSpc>
                <a:spcPct val="80000"/>
              </a:lnSpc>
            </a:pPr>
            <a:endParaRPr lang="en-GB" altLang="en-US" sz="2400" dirty="0"/>
          </a:p>
          <a:p>
            <a:pPr>
              <a:lnSpc>
                <a:spcPct val="80000"/>
              </a:lnSpc>
            </a:pPr>
            <a:r>
              <a:rPr lang="ru-RU" altLang="en-US" sz="2400" dirty="0"/>
              <a:t>Почему и как сопротивляются пострадавшие</a:t>
            </a:r>
            <a:r>
              <a:rPr lang="en-GB" altLang="en-US" sz="2400" dirty="0"/>
              <a:t>?</a:t>
            </a:r>
          </a:p>
        </p:txBody>
      </p:sp>
    </p:spTree>
    <p:extLst>
      <p:ext uri="{BB962C8B-B14F-4D97-AF65-F5344CB8AC3E}">
        <p14:creationId xmlns:p14="http://schemas.microsoft.com/office/powerpoint/2010/main" val="395084518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740080" cy="1332384"/>
          </a:xfrm>
        </p:spPr>
        <p:txBody>
          <a:bodyPr>
            <a:normAutofit/>
          </a:bodyPr>
          <a:lstStyle/>
          <a:p>
            <a:pPr algn="ctr"/>
            <a:r>
              <a:rPr lang="ru-RU" sz="3200" dirty="0">
                <a:solidFill>
                  <a:schemeClr val="tx1"/>
                </a:solidFill>
                <a:latin typeface="Arial" panose="020B0604020202020204" pitchFamily="34" charset="0"/>
                <a:cs typeface="Arial" panose="020B0604020202020204" pitchFamily="34" charset="0"/>
              </a:rPr>
              <a:t>Ключевой инструмент модели </a:t>
            </a:r>
            <a:r>
              <a:rPr lang="en-GB" sz="3200" dirty="0">
                <a:solidFill>
                  <a:schemeClr val="tx1"/>
                </a:solidFill>
                <a:latin typeface="Arial" panose="020B0604020202020204" pitchFamily="34" charset="0"/>
                <a:cs typeface="Arial" panose="020B0604020202020204" pitchFamily="34" charset="0"/>
              </a:rPr>
              <a:t>IDAP </a:t>
            </a:r>
            <a:r>
              <a:rPr lang="ru-RU" sz="3200" b="1" dirty="0">
                <a:solidFill>
                  <a:schemeClr val="tx1"/>
                </a:solidFill>
                <a:latin typeface="Arial" panose="020B0604020202020204" pitchFamily="34" charset="0"/>
                <a:cs typeface="Arial" panose="020B0604020202020204" pitchFamily="34" charset="0"/>
              </a:rPr>
              <a:t>«Дневник самоконтроля»</a:t>
            </a:r>
            <a:r>
              <a:rPr lang="en-GB" sz="2400" dirty="0">
                <a:solidFill>
                  <a:schemeClr val="tx1"/>
                </a:solidFill>
                <a:latin typeface="Arial" panose="020B0604020202020204" pitchFamily="34" charset="0"/>
                <a:cs typeface="Arial" panose="020B0604020202020204" pitchFamily="34" charset="0"/>
              </a:rPr>
              <a:t> </a:t>
            </a: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en-GB" sz="2200" dirty="0">
                <a:solidFill>
                  <a:schemeClr val="tx1"/>
                </a:solidFill>
                <a:latin typeface="Arial" panose="020B0604020202020204" pitchFamily="34" charset="0"/>
                <a:cs typeface="Arial" panose="020B0604020202020204" pitchFamily="34" charset="0"/>
              </a:rPr>
              <a:t>(</a:t>
            </a:r>
            <a:r>
              <a:rPr lang="ru-RU" sz="2200" dirty="0">
                <a:solidFill>
                  <a:schemeClr val="tx1"/>
                </a:solidFill>
                <a:latin typeface="Arial" panose="020B0604020202020204" pitchFamily="34" charset="0"/>
                <a:cs typeface="Arial" panose="020B0604020202020204" pitchFamily="34" charset="0"/>
              </a:rPr>
              <a:t>взято из </a:t>
            </a:r>
            <a:r>
              <a:rPr lang="ru-RU" sz="2200" dirty="0" err="1">
                <a:solidFill>
                  <a:schemeClr val="tx1"/>
                </a:solidFill>
                <a:latin typeface="Arial" panose="020B0604020202020204" pitchFamily="34" charset="0"/>
                <a:cs typeface="Arial" panose="020B0604020202020204" pitchFamily="34" charset="0"/>
              </a:rPr>
              <a:t>Дулутской</a:t>
            </a:r>
            <a:r>
              <a:rPr lang="ru-RU" sz="2200" dirty="0">
                <a:solidFill>
                  <a:schemeClr val="tx1"/>
                </a:solidFill>
                <a:latin typeface="Arial" panose="020B0604020202020204" pitchFamily="34" charset="0"/>
                <a:cs typeface="Arial" panose="020B0604020202020204" pitchFamily="34" charset="0"/>
              </a:rPr>
              <a:t> модели</a:t>
            </a:r>
            <a:r>
              <a:rPr lang="en-GB" sz="2200" dirty="0">
                <a:solidFill>
                  <a:schemeClr val="tx1"/>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1775520" y="1628800"/>
            <a:ext cx="8918984" cy="5229200"/>
          </a:xfrm>
        </p:spPr>
        <p:txBody>
          <a:bodyPr>
            <a:noAutofit/>
          </a:bodyPr>
          <a:lstStyle/>
          <a:p>
            <a:pPr marL="114300" indent="0">
              <a:buNone/>
            </a:pPr>
            <a:r>
              <a:rPr lang="ru-RU" b="1" dirty="0"/>
              <a:t>Действия</a:t>
            </a:r>
            <a:r>
              <a:rPr lang="en-GB" b="1" dirty="0"/>
              <a:t>:</a:t>
            </a:r>
            <a:r>
              <a:rPr lang="en-GB" dirty="0"/>
              <a:t> </a:t>
            </a:r>
            <a:r>
              <a:rPr lang="ru-RU" dirty="0"/>
              <a:t>Что я сделал</a:t>
            </a:r>
            <a:r>
              <a:rPr lang="en-GB" dirty="0"/>
              <a:t>?</a:t>
            </a:r>
          </a:p>
          <a:p>
            <a:pPr marL="114300" indent="0">
              <a:buNone/>
            </a:pPr>
            <a:r>
              <a:rPr lang="ru-RU" b="1" dirty="0"/>
              <a:t>Намерения</a:t>
            </a:r>
            <a:r>
              <a:rPr lang="en-GB" b="1" dirty="0"/>
              <a:t>:</a:t>
            </a:r>
            <a:r>
              <a:rPr lang="en-GB" dirty="0"/>
              <a:t> </a:t>
            </a:r>
            <a:r>
              <a:rPr lang="ru-RU" dirty="0"/>
              <a:t>Почему я это сделал</a:t>
            </a:r>
            <a:r>
              <a:rPr lang="en-GB" dirty="0"/>
              <a:t>? </a:t>
            </a:r>
            <a:r>
              <a:rPr lang="ru-RU" dirty="0"/>
              <a:t>Чего я рассчитывал добиться</a:t>
            </a:r>
            <a:r>
              <a:rPr lang="en-GB" dirty="0"/>
              <a:t>?</a:t>
            </a:r>
          </a:p>
          <a:p>
            <a:pPr marL="114300" indent="0">
              <a:buNone/>
            </a:pPr>
            <a:r>
              <a:rPr lang="ru-RU" b="1" dirty="0"/>
              <a:t>Убеждения</a:t>
            </a:r>
            <a:r>
              <a:rPr lang="en-GB" b="1" dirty="0"/>
              <a:t>:</a:t>
            </a:r>
            <a:r>
              <a:rPr lang="en-GB" dirty="0"/>
              <a:t> </a:t>
            </a:r>
            <a:r>
              <a:rPr lang="ru-RU" dirty="0"/>
              <a:t>Какие из моих убеждений позволили мне думать, что такое поведение приемлемо? </a:t>
            </a:r>
            <a:endParaRPr lang="en-GB" dirty="0"/>
          </a:p>
          <a:p>
            <a:pPr marL="114300" indent="0">
              <a:buNone/>
            </a:pPr>
            <a:r>
              <a:rPr lang="ru-RU" b="1" dirty="0"/>
              <a:t>Чувства</a:t>
            </a:r>
            <a:r>
              <a:rPr lang="en-GB" b="1" dirty="0"/>
              <a:t>: </a:t>
            </a:r>
            <a:r>
              <a:rPr lang="ru-RU" dirty="0"/>
              <a:t>Что я чувствовал, когда так вел себя: до, во время и после. Как мои мысли и убеждения повлияли на мои чувства? </a:t>
            </a:r>
            <a:r>
              <a:rPr lang="en-GB" dirty="0"/>
              <a:t>(</a:t>
            </a:r>
            <a:r>
              <a:rPr lang="ru-RU" dirty="0"/>
              <a:t>связь с</a:t>
            </a:r>
            <a:r>
              <a:rPr lang="en-GB" dirty="0"/>
              <a:t> CBT)</a:t>
            </a:r>
          </a:p>
          <a:p>
            <a:pPr marL="114300" indent="0">
              <a:buNone/>
            </a:pPr>
            <a:r>
              <a:rPr lang="ru-RU" b="1" dirty="0"/>
              <a:t>Преуменьшение</a:t>
            </a:r>
            <a:r>
              <a:rPr lang="en-GB" b="1" dirty="0"/>
              <a:t>, </a:t>
            </a:r>
            <a:r>
              <a:rPr lang="ru-RU" b="1" dirty="0"/>
              <a:t>отрицание</a:t>
            </a:r>
            <a:r>
              <a:rPr lang="en-GB" b="1" dirty="0"/>
              <a:t> </a:t>
            </a:r>
            <a:r>
              <a:rPr lang="ru-RU" b="1" dirty="0"/>
              <a:t>и</a:t>
            </a:r>
            <a:r>
              <a:rPr lang="en-GB" b="1" dirty="0"/>
              <a:t> </a:t>
            </a:r>
            <a:r>
              <a:rPr lang="ru-RU" b="1" dirty="0"/>
              <a:t>обвинения</a:t>
            </a:r>
            <a:r>
              <a:rPr lang="en-GB" b="1" dirty="0"/>
              <a:t>: </a:t>
            </a:r>
            <a:r>
              <a:rPr lang="ru-RU" dirty="0"/>
              <a:t>Как я оправдываю свое поведение, или притворяюсь, что ничего такого не было, или виню кого-то другого (обычно, партнершу) в том, что произошло? </a:t>
            </a:r>
            <a:endParaRPr lang="en-GB" dirty="0"/>
          </a:p>
          <a:p>
            <a:pPr marL="114300" indent="0">
              <a:buNone/>
            </a:pPr>
            <a:r>
              <a:rPr lang="ru-RU" b="1" dirty="0"/>
              <a:t>Последствия</a:t>
            </a:r>
            <a:r>
              <a:rPr lang="en-GB" b="1" dirty="0"/>
              <a:t> </a:t>
            </a:r>
            <a:r>
              <a:rPr lang="ru-RU" dirty="0"/>
              <a:t>моего поведения для меня, моей партнерши и других (особенно моих детей)? </a:t>
            </a:r>
          </a:p>
          <a:p>
            <a:pPr marL="114300" indent="0">
              <a:buNone/>
            </a:pPr>
            <a:r>
              <a:rPr lang="ru-RU" b="1" dirty="0"/>
              <a:t>Последствия</a:t>
            </a:r>
            <a:r>
              <a:rPr lang="ru-RU" dirty="0"/>
              <a:t> более ранних случаев, когда я проявлял насилие или жестоко обращался с близкими (влияние страха)</a:t>
            </a:r>
            <a:endParaRPr lang="en-GB" dirty="0"/>
          </a:p>
          <a:p>
            <a:pPr marL="114300" indent="0">
              <a:buNone/>
            </a:pPr>
            <a:r>
              <a:rPr lang="ru-RU" b="1" dirty="0"/>
              <a:t>Неконтролирующие альтернативы </a:t>
            </a:r>
            <a:r>
              <a:rPr lang="en-GB" b="1" dirty="0"/>
              <a:t>(</a:t>
            </a:r>
            <a:r>
              <a:rPr lang="ru-RU" b="1" dirty="0"/>
              <a:t>ненасильственное поведение?</a:t>
            </a:r>
            <a:r>
              <a:rPr lang="en-GB" b="1" dirty="0"/>
              <a:t>)</a:t>
            </a:r>
          </a:p>
        </p:txBody>
      </p:sp>
    </p:spTree>
    <p:extLst>
      <p:ext uri="{BB962C8B-B14F-4D97-AF65-F5344CB8AC3E}">
        <p14:creationId xmlns:p14="http://schemas.microsoft.com/office/powerpoint/2010/main" val="2809539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9848" y="484632"/>
            <a:ext cx="10058400" cy="1807994"/>
          </a:xfrm>
        </p:spPr>
        <p:txBody>
          <a:bodyPr>
            <a:normAutofit/>
          </a:bodyPr>
          <a:lstStyle/>
          <a:p>
            <a:pPr eaLnBrk="1" hangingPunct="1"/>
            <a:r>
              <a:rPr lang="ru-RU" altLang="en-US" sz="3200" dirty="0"/>
              <a:t>Что изменилось за 30 лет существования </a:t>
            </a:r>
            <a:r>
              <a:rPr lang="ru-RU" altLang="en-US" sz="3200" dirty="0" err="1"/>
              <a:t>Дулутской</a:t>
            </a:r>
            <a:r>
              <a:rPr lang="ru-RU" altLang="en-US" sz="3200" dirty="0"/>
              <a:t> модели? </a:t>
            </a:r>
            <a:endParaRPr lang="en-GB" altLang="en-US" sz="3200" dirty="0"/>
          </a:p>
        </p:txBody>
      </p:sp>
      <p:sp>
        <p:nvSpPr>
          <p:cNvPr id="32771" name="Rectangle 3"/>
          <p:cNvSpPr>
            <a:spLocks noGrp="1" noChangeArrowheads="1"/>
          </p:cNvSpPr>
          <p:nvPr>
            <p:ph idx="1"/>
          </p:nvPr>
        </p:nvSpPr>
        <p:spPr>
          <a:xfrm>
            <a:off x="1069849" y="2093976"/>
            <a:ext cx="8986592" cy="4287353"/>
          </a:xfrm>
        </p:spPr>
        <p:txBody>
          <a:bodyPr>
            <a:normAutofit fontScale="92500" lnSpcReduction="10000"/>
          </a:bodyPr>
          <a:lstStyle/>
          <a:p>
            <a:pPr eaLnBrk="1" hangingPunct="1">
              <a:lnSpc>
                <a:spcPct val="90000"/>
              </a:lnSpc>
            </a:pPr>
            <a:endParaRPr lang="en-GB" altLang="en-US" sz="2400" dirty="0"/>
          </a:p>
          <a:p>
            <a:r>
              <a:rPr lang="ru-RU" altLang="en-US" sz="2400" dirty="0"/>
              <a:t>Написанная программа в противовес новому менеджеризму</a:t>
            </a:r>
            <a:r>
              <a:rPr lang="en-GB" altLang="en-US" sz="2400" dirty="0"/>
              <a:t>; </a:t>
            </a:r>
            <a:r>
              <a:rPr lang="ru-RU" altLang="en-US" sz="2400" dirty="0"/>
              <a:t>технократические исправления</a:t>
            </a:r>
            <a:r>
              <a:rPr lang="en-GB" altLang="en-US" sz="2400" dirty="0"/>
              <a:t>, </a:t>
            </a:r>
            <a:r>
              <a:rPr lang="ru-RU" altLang="en-US" sz="2400" dirty="0"/>
              <a:t>гомогенизация</a:t>
            </a:r>
            <a:r>
              <a:rPr lang="en-GB" altLang="en-US" sz="2400" dirty="0"/>
              <a:t>, </a:t>
            </a:r>
            <a:r>
              <a:rPr lang="ru-RU" altLang="en-US" sz="2400" dirty="0"/>
              <a:t>управление рисками в противовес мотивации к переменам</a:t>
            </a:r>
            <a:r>
              <a:rPr lang="en-GB" altLang="en-US" sz="2400" dirty="0"/>
              <a:t>. </a:t>
            </a:r>
            <a:r>
              <a:rPr lang="ru-RU" altLang="en-US" sz="2400" dirty="0" err="1"/>
              <a:t>МакДональдизация</a:t>
            </a:r>
            <a:r>
              <a:rPr lang="en-GB" altLang="en-US" sz="2400" dirty="0"/>
              <a:t> (</a:t>
            </a:r>
            <a:r>
              <a:rPr lang="en-GB" altLang="en-US" sz="2400" dirty="0" err="1"/>
              <a:t>Ritzger</a:t>
            </a:r>
            <a:r>
              <a:rPr lang="en-GB" altLang="en-US" sz="2400" dirty="0"/>
              <a:t>). </a:t>
            </a:r>
            <a:r>
              <a:rPr lang="en-US" altLang="en-US" sz="2400" dirty="0"/>
              <a:t>Munro</a:t>
            </a:r>
            <a:r>
              <a:rPr lang="en-GB" altLang="en-US" sz="2400" dirty="0"/>
              <a:t>?</a:t>
            </a:r>
          </a:p>
          <a:p>
            <a:r>
              <a:rPr lang="ru-RU" altLang="en-US" sz="2400" dirty="0"/>
              <a:t>Отслеживание и мониторинг дел</a:t>
            </a:r>
            <a:r>
              <a:rPr lang="en-GB" altLang="en-US" sz="2400" dirty="0"/>
              <a:t> – </a:t>
            </a:r>
            <a:r>
              <a:rPr lang="ru-RU" altLang="en-US" sz="2400" dirty="0"/>
              <a:t>необходимо, но сложно.</a:t>
            </a:r>
            <a:endParaRPr lang="en-GB" altLang="en-US" sz="2400" dirty="0"/>
          </a:p>
          <a:p>
            <a:r>
              <a:rPr lang="ru-RU" altLang="en-US" sz="2400" dirty="0"/>
              <a:t>Междисциплинарная практика</a:t>
            </a:r>
            <a:r>
              <a:rPr lang="en-GB" altLang="en-US" sz="2400" dirty="0"/>
              <a:t> – </a:t>
            </a:r>
            <a:r>
              <a:rPr lang="ru-RU" altLang="en-US" sz="2400" dirty="0"/>
              <a:t>необходимо</a:t>
            </a:r>
            <a:r>
              <a:rPr lang="en-GB" altLang="en-US" sz="2400" dirty="0"/>
              <a:t> – </a:t>
            </a:r>
            <a:r>
              <a:rPr lang="ru-RU" altLang="en-US" sz="2400" dirty="0"/>
              <a:t>обоснование программ на всех уровнях</a:t>
            </a:r>
            <a:r>
              <a:rPr lang="en-GB" altLang="en-US" sz="2400" dirty="0"/>
              <a:t>.</a:t>
            </a:r>
          </a:p>
          <a:p>
            <a:r>
              <a:rPr lang="ru-RU" altLang="en-US" sz="2400" dirty="0"/>
              <a:t>Ключевая роль адвокатов</a:t>
            </a:r>
            <a:r>
              <a:rPr lang="en-GB" altLang="en-US" sz="2400" dirty="0"/>
              <a:t> – </a:t>
            </a:r>
            <a:r>
              <a:rPr lang="ru-RU" altLang="en-US" sz="2400" dirty="0"/>
              <a:t>необходимо</a:t>
            </a:r>
            <a:r>
              <a:rPr lang="en-GB" altLang="en-US" sz="2400" dirty="0"/>
              <a:t> – </a:t>
            </a:r>
            <a:r>
              <a:rPr lang="ru-RU" altLang="en-US" sz="2400" dirty="0"/>
              <a:t>но дети</a:t>
            </a:r>
            <a:r>
              <a:rPr lang="en-GB" altLang="en-US" sz="2400" dirty="0"/>
              <a:t>?</a:t>
            </a:r>
          </a:p>
          <a:p>
            <a:r>
              <a:rPr lang="ru-RU" altLang="en-US" sz="2400" dirty="0"/>
              <a:t>Общая для всех философия</a:t>
            </a:r>
            <a:r>
              <a:rPr lang="en-GB" altLang="en-US" sz="2400" dirty="0"/>
              <a:t>?</a:t>
            </a:r>
          </a:p>
          <a:p>
            <a:r>
              <a:rPr lang="ru-RU" altLang="en-US" sz="2400" dirty="0"/>
              <a:t>Модель, которая переносит ответственность с жертвы на систему? Кто исключен?</a:t>
            </a:r>
            <a:endParaRPr lang="en-GB" altLang="en-US" sz="2400" dirty="0"/>
          </a:p>
          <a:p>
            <a:pPr eaLnBrk="1" hangingPunct="1">
              <a:lnSpc>
                <a:spcPct val="90000"/>
              </a:lnSpc>
            </a:pPr>
            <a:endParaRPr lang="en-GB" altLang="en-US" sz="2400" dirty="0"/>
          </a:p>
        </p:txBody>
      </p:sp>
    </p:spTree>
    <p:extLst>
      <p:ext uri="{BB962C8B-B14F-4D97-AF65-F5344CB8AC3E}">
        <p14:creationId xmlns:p14="http://schemas.microsoft.com/office/powerpoint/2010/main" val="2609211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82" y="692696"/>
            <a:ext cx="10781252" cy="1460716"/>
          </a:xfrm>
        </p:spPr>
        <p:txBody>
          <a:bodyPr>
            <a:normAutofit/>
          </a:bodyPr>
          <a:lstStyle/>
          <a:p>
            <a:r>
              <a:rPr lang="ru-RU" dirty="0"/>
              <a:t>Критика </a:t>
            </a:r>
            <a:r>
              <a:rPr lang="ru-RU" dirty="0" err="1"/>
              <a:t>Дулутской</a:t>
            </a:r>
            <a:r>
              <a:rPr lang="ru-RU" dirty="0"/>
              <a:t> модели</a:t>
            </a:r>
            <a:r>
              <a:rPr lang="en-GB" dirty="0"/>
              <a:t/>
            </a:r>
            <a:br>
              <a:rPr lang="en-GB" dirty="0"/>
            </a:br>
            <a:r>
              <a:rPr lang="en-GB" sz="2000" dirty="0"/>
              <a:t>(</a:t>
            </a:r>
            <a:r>
              <a:rPr lang="ru-RU" sz="2000" dirty="0"/>
              <a:t>взято из книги</a:t>
            </a:r>
            <a:r>
              <a:rPr lang="en-GB" sz="2000" dirty="0"/>
              <a:t> Callan and Farmer  (2012) Beyond Violence .  London. CSJ)</a:t>
            </a:r>
          </a:p>
        </p:txBody>
      </p:sp>
      <p:sp>
        <p:nvSpPr>
          <p:cNvPr id="3" name="Content Placeholder 2"/>
          <p:cNvSpPr>
            <a:spLocks noGrp="1"/>
          </p:cNvSpPr>
          <p:nvPr>
            <p:ph idx="1"/>
          </p:nvPr>
        </p:nvSpPr>
        <p:spPr>
          <a:xfrm>
            <a:off x="840509" y="2401456"/>
            <a:ext cx="9215931" cy="4069682"/>
          </a:xfrm>
        </p:spPr>
        <p:txBody>
          <a:bodyPr>
            <a:normAutofit/>
          </a:bodyPr>
          <a:lstStyle/>
          <a:p>
            <a:pPr marL="114300" indent="0">
              <a:buNone/>
            </a:pPr>
            <a:r>
              <a:rPr lang="ru-RU" dirty="0"/>
              <a:t>Концепция «власти, контроля и патриархата», возникшая в процессе становления феминистской теории, помогла надежно включить домашнее насилие в социальную и политическую повестку. Это, в свою очередь, привело к разработке непримиримых и ясных ответных мер на домашнее насилие.</a:t>
            </a:r>
          </a:p>
          <a:p>
            <a:pPr marL="114300" indent="0">
              <a:buNone/>
            </a:pPr>
            <a:endParaRPr lang="en-GB" dirty="0"/>
          </a:p>
          <a:p>
            <a:pPr marL="114300" indent="0">
              <a:buNone/>
            </a:pPr>
            <a:r>
              <a:rPr lang="ru-RU" dirty="0"/>
              <a:t>Различные программы, занимающиеся преступниками, показывают не очень хорошие результаты в плане работы с основными мотивами для применениями ими насилия и, таким образом, не предотвращают его. </a:t>
            </a:r>
          </a:p>
          <a:p>
            <a:pPr marL="114300" indent="0">
              <a:buNone/>
            </a:pPr>
            <a:endParaRPr lang="en-GB" dirty="0"/>
          </a:p>
          <a:p>
            <a:pPr marL="114300" indent="0">
              <a:buNone/>
            </a:pPr>
            <a:r>
              <a:rPr lang="ru-RU" dirty="0"/>
              <a:t>Мы должны учитывать насилие, совершаемое женщинами, детский опыт, модели привязанности, динамику семейных отношений и другие факторы. </a:t>
            </a:r>
            <a:endParaRPr lang="en-GB" dirty="0"/>
          </a:p>
          <a:p>
            <a:pPr marL="114300" indent="0">
              <a:buNone/>
            </a:pPr>
            <a:endParaRPr lang="en-GB" dirty="0"/>
          </a:p>
          <a:p>
            <a:endParaRPr lang="en-GB" dirty="0"/>
          </a:p>
        </p:txBody>
      </p:sp>
    </p:spTree>
    <p:extLst>
      <p:ext uri="{BB962C8B-B14F-4D97-AF65-F5344CB8AC3E}">
        <p14:creationId xmlns:p14="http://schemas.microsoft.com/office/powerpoint/2010/main" val="1274528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28072" y="475164"/>
            <a:ext cx="8227292" cy="1188720"/>
          </a:xfrm>
        </p:spPr>
        <p:txBody>
          <a:bodyPr>
            <a:normAutofit/>
          </a:bodyPr>
          <a:lstStyle/>
          <a:p>
            <a:r>
              <a:rPr lang="ru-RU" altLang="en-US" sz="3800" dirty="0">
                <a:solidFill>
                  <a:schemeClr val="tx1"/>
                </a:solidFill>
              </a:rPr>
              <a:t>Почему рассматриваются новые парадигмы</a:t>
            </a:r>
            <a:r>
              <a:rPr lang="en-GB" altLang="en-US" sz="3800" dirty="0">
                <a:solidFill>
                  <a:schemeClr val="tx1"/>
                </a:solidFill>
              </a:rPr>
              <a:t>?</a:t>
            </a:r>
          </a:p>
        </p:txBody>
      </p:sp>
      <p:sp>
        <p:nvSpPr>
          <p:cNvPr id="47107" name="Rectangle 3"/>
          <p:cNvSpPr>
            <a:spLocks noGrp="1" noChangeArrowheads="1"/>
          </p:cNvSpPr>
          <p:nvPr>
            <p:ph idx="1"/>
          </p:nvPr>
        </p:nvSpPr>
        <p:spPr>
          <a:xfrm>
            <a:off x="812801" y="2244436"/>
            <a:ext cx="9315648" cy="3992877"/>
          </a:xfrm>
        </p:spPr>
        <p:txBody>
          <a:bodyPr>
            <a:normAutofit/>
          </a:bodyPr>
          <a:lstStyle/>
          <a:p>
            <a:r>
              <a:rPr lang="ru-RU" altLang="en-US" sz="2800" dirty="0"/>
              <a:t>Растет недовольство феминистскими идеалами, встроенными в риторику о прекращении насилия в отношении женщин</a:t>
            </a:r>
            <a:r>
              <a:rPr lang="en-GB" altLang="en-US" dirty="0"/>
              <a:t> (Dutton &amp; </a:t>
            </a:r>
            <a:r>
              <a:rPr lang="en-GB" altLang="en-US" dirty="0" err="1"/>
              <a:t>Corvo</a:t>
            </a:r>
            <a:r>
              <a:rPr lang="en-GB" altLang="en-US" dirty="0"/>
              <a:t> 2006)</a:t>
            </a:r>
            <a:r>
              <a:rPr lang="ru-RU" altLang="en-US" dirty="0"/>
              <a:t>.</a:t>
            </a:r>
            <a:endParaRPr lang="en-GB" altLang="en-US" dirty="0"/>
          </a:p>
          <a:p>
            <a:pPr eaLnBrk="1" hangingPunct="1"/>
            <a:r>
              <a:rPr lang="ru-RU" altLang="en-US" sz="2800" dirty="0"/>
              <a:t>Все большую поддержку получает мнение о том, что в рамках существующих подходов есть ограничения</a:t>
            </a:r>
            <a:r>
              <a:rPr lang="en-GB" altLang="en-US" dirty="0"/>
              <a:t> (Lehman &amp; Simmons 2009 </a:t>
            </a:r>
            <a:r>
              <a:rPr lang="en-GB" altLang="en-US" dirty="0" err="1"/>
              <a:t>pg</a:t>
            </a:r>
            <a:r>
              <a:rPr lang="en-GB" altLang="en-US" dirty="0"/>
              <a:t> xvii)</a:t>
            </a:r>
            <a:r>
              <a:rPr lang="ru-RU" altLang="en-US" dirty="0"/>
              <a:t>.</a:t>
            </a:r>
            <a:endParaRPr lang="en-GB" altLang="en-US" dirty="0"/>
          </a:p>
          <a:p>
            <a:pPr eaLnBrk="1" hangingPunct="1"/>
            <a:r>
              <a:rPr lang="ru-RU" altLang="en-US" sz="2800" dirty="0"/>
              <a:t>Практическая литература демонстрирует низкую эффективность</a:t>
            </a:r>
            <a:r>
              <a:rPr lang="en-GB" altLang="en-US" sz="2800" dirty="0"/>
              <a:t> </a:t>
            </a:r>
            <a:r>
              <a:rPr lang="en-GB" altLang="en-US" dirty="0"/>
              <a:t>(Feder and Wilson 2005)</a:t>
            </a:r>
            <a:r>
              <a:rPr lang="ru-RU" altLang="en-US" dirty="0"/>
              <a:t>,</a:t>
            </a:r>
            <a:r>
              <a:rPr lang="en-GB" altLang="en-US" sz="2800" dirty="0"/>
              <a:t> </a:t>
            </a:r>
            <a:r>
              <a:rPr lang="ru-RU" altLang="en-US" sz="2800" dirty="0"/>
              <a:t>но в данной области по этому поводу нет консенсуса </a:t>
            </a:r>
            <a:r>
              <a:rPr lang="en-GB" altLang="en-US" dirty="0"/>
              <a:t>(</a:t>
            </a:r>
            <a:r>
              <a:rPr lang="en-GB" altLang="en-US" dirty="0" err="1"/>
              <a:t>Gondolf</a:t>
            </a:r>
            <a:r>
              <a:rPr lang="en-GB" altLang="en-US" dirty="0"/>
              <a:t> 2004)</a:t>
            </a:r>
            <a:r>
              <a:rPr lang="ru-RU" altLang="en-US" dirty="0"/>
              <a:t>.</a:t>
            </a:r>
            <a:endParaRPr lang="en-GB" altLang="en-US" dirty="0"/>
          </a:p>
          <a:p>
            <a:pPr eaLnBrk="1" hangingPunct="1"/>
            <a:endParaRPr lang="en-GB" altLang="en-US" dirty="0"/>
          </a:p>
          <a:p>
            <a:pPr eaLnBrk="1" hangingPunct="1"/>
            <a:endParaRPr lang="en-GB" altLang="en-US" sz="2800" dirty="0"/>
          </a:p>
        </p:txBody>
      </p:sp>
    </p:spTree>
    <p:extLst>
      <p:ext uri="{BB962C8B-B14F-4D97-AF65-F5344CB8AC3E}">
        <p14:creationId xmlns:p14="http://schemas.microsoft.com/office/powerpoint/2010/main" val="3581722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32656"/>
            <a:ext cx="4210092" cy="1658270"/>
          </a:xfrm>
        </p:spPr>
        <p:txBody>
          <a:bodyPr>
            <a:normAutofit/>
          </a:bodyPr>
          <a:lstStyle/>
          <a:p>
            <a:r>
              <a:rPr lang="ru-RU" dirty="0"/>
              <a:t>Динамика насильственных отношений</a:t>
            </a:r>
            <a:r>
              <a:rPr lang="en-GB" dirty="0"/>
              <a:t>?</a:t>
            </a:r>
          </a:p>
        </p:txBody>
      </p:sp>
      <p:sp>
        <p:nvSpPr>
          <p:cNvPr id="12" name="Text Placeholder 11"/>
          <p:cNvSpPr>
            <a:spLocks noGrp="1"/>
          </p:cNvSpPr>
          <p:nvPr>
            <p:ph type="body" sz="half" idx="2"/>
          </p:nvPr>
        </p:nvSpPr>
        <p:spPr>
          <a:xfrm>
            <a:off x="1842868" y="2360038"/>
            <a:ext cx="2976824" cy="4372378"/>
          </a:xfrm>
        </p:spPr>
        <p:txBody>
          <a:bodyPr>
            <a:normAutofit fontScale="92500" lnSpcReduction="10000"/>
          </a:bodyPr>
          <a:lstStyle/>
          <a:p>
            <a:endParaRPr lang="en-GB" sz="2200" dirty="0"/>
          </a:p>
          <a:p>
            <a:r>
              <a:rPr lang="ru-RU" sz="2600" dirty="0"/>
              <a:t>Критика</a:t>
            </a:r>
            <a:endParaRPr lang="en-GB" sz="2600" dirty="0"/>
          </a:p>
          <a:p>
            <a:endParaRPr lang="en-GB" sz="2600" dirty="0"/>
          </a:p>
          <a:p>
            <a:r>
              <a:rPr lang="ru-RU" sz="2600" dirty="0"/>
              <a:t>Презрение</a:t>
            </a:r>
            <a:endParaRPr lang="en-GB" sz="2600" dirty="0"/>
          </a:p>
          <a:p>
            <a:endParaRPr lang="en-GB" sz="2600" dirty="0"/>
          </a:p>
          <a:p>
            <a:r>
              <a:rPr lang="ru-RU" sz="2600" dirty="0"/>
              <a:t>Оборонительное поведение</a:t>
            </a:r>
            <a:endParaRPr lang="en-GB" sz="2600" dirty="0"/>
          </a:p>
          <a:p>
            <a:endParaRPr lang="en-GB" sz="2600" dirty="0"/>
          </a:p>
          <a:p>
            <a:r>
              <a:rPr lang="ru-RU" sz="2600" dirty="0"/>
              <a:t>Замалчивание проблемы</a:t>
            </a:r>
            <a:endParaRPr lang="en-GB" sz="2600" dirty="0"/>
          </a:p>
          <a:p>
            <a:endParaRPr lang="en-GB" dirty="0"/>
          </a:p>
        </p:txBody>
      </p:sp>
      <p:pic>
        <p:nvPicPr>
          <p:cNvPr id="1028" name="Picture 4" descr="http://media-cache-ak0.pinimg.com/736x/36/75/77/367577c8abc2c2a546f0d6a5a8aef12c.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360" b="2360"/>
          <a:stretch>
            <a:fillRect/>
          </a:stretch>
        </p:blipFill>
        <p:spPr bwMode="auto">
          <a:xfrm>
            <a:off x="4819692" y="1246591"/>
            <a:ext cx="5872907" cy="55957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56040" y="620688"/>
            <a:ext cx="4173002" cy="369332"/>
          </a:xfrm>
          <a:prstGeom prst="rect">
            <a:avLst/>
          </a:prstGeom>
        </p:spPr>
        <p:txBody>
          <a:bodyPr wrap="none">
            <a:spAutoFit/>
          </a:bodyPr>
          <a:lstStyle/>
          <a:p>
            <a:r>
              <a:rPr lang="en-GB" dirty="0">
                <a:hlinkClick r:id="rId3"/>
              </a:rPr>
              <a:t>https://www.johngottman.net/research/</a:t>
            </a:r>
            <a:r>
              <a:rPr lang="en-GB" dirty="0"/>
              <a:t> </a:t>
            </a:r>
          </a:p>
        </p:txBody>
      </p:sp>
    </p:spTree>
    <p:extLst>
      <p:ext uri="{BB962C8B-B14F-4D97-AF65-F5344CB8AC3E}">
        <p14:creationId xmlns:p14="http://schemas.microsoft.com/office/powerpoint/2010/main" val="1607348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19536" y="260648"/>
            <a:ext cx="8604448" cy="1656184"/>
          </a:xfrm>
        </p:spPr>
        <p:txBody>
          <a:bodyPr>
            <a:normAutofit fontScale="90000"/>
          </a:bodyPr>
          <a:lstStyle/>
          <a:p>
            <a:r>
              <a:rPr lang="ru-RU" altLang="en-US" sz="3400" dirty="0">
                <a:solidFill>
                  <a:schemeClr val="tx1"/>
                </a:solidFill>
              </a:rPr>
              <a:t>Модели терапии, опирающиеся на внутренние силы</a:t>
            </a:r>
            <a:r>
              <a:rPr lang="en-GB" altLang="en-US" sz="3400" dirty="0">
                <a:solidFill>
                  <a:schemeClr val="tx1"/>
                </a:solidFill>
              </a:rPr>
              <a:t>  - </a:t>
            </a:r>
            <a:r>
              <a:rPr lang="en-GB" altLang="en-US" sz="2200" dirty="0">
                <a:solidFill>
                  <a:schemeClr val="tx1"/>
                </a:solidFill>
              </a:rPr>
              <a:t>Lehmann and Simmonds (2009) </a:t>
            </a:r>
            <a:r>
              <a:rPr lang="en-GB" sz="2200" dirty="0"/>
              <a:t>Strengths-Based Batterer Intervention A New Paradigm in Ending Family Violence</a:t>
            </a:r>
            <a:endParaRPr lang="en-GB" altLang="en-US" sz="2200" dirty="0">
              <a:solidFill>
                <a:schemeClr val="tx1"/>
              </a:solidFill>
            </a:endParaRPr>
          </a:p>
        </p:txBody>
      </p:sp>
      <p:sp>
        <p:nvSpPr>
          <p:cNvPr id="48131" name="Rectangle 3"/>
          <p:cNvSpPr>
            <a:spLocks noGrp="1" noChangeArrowheads="1"/>
          </p:cNvSpPr>
          <p:nvPr>
            <p:ph idx="1"/>
          </p:nvPr>
        </p:nvSpPr>
        <p:spPr>
          <a:xfrm>
            <a:off x="2351584" y="2132856"/>
            <a:ext cx="7859216" cy="4608512"/>
          </a:xfrm>
        </p:spPr>
        <p:txBody>
          <a:bodyPr>
            <a:normAutofit fontScale="70000" lnSpcReduction="20000"/>
          </a:bodyPr>
          <a:lstStyle/>
          <a:p>
            <a:pPr eaLnBrk="1" hangingPunct="1"/>
            <a:endParaRPr lang="en-GB" altLang="en-US" sz="2800" dirty="0"/>
          </a:p>
          <a:p>
            <a:pPr eaLnBrk="1" hangingPunct="1"/>
            <a:r>
              <a:rPr lang="ru-RU" altLang="en-US" sz="3500" dirty="0"/>
              <a:t>Фокус на решении</a:t>
            </a:r>
            <a:endParaRPr lang="en-GB" altLang="en-US" sz="3500" dirty="0"/>
          </a:p>
          <a:p>
            <a:pPr eaLnBrk="1" hangingPunct="1"/>
            <a:r>
              <a:rPr lang="ru-RU" altLang="en-US" sz="3500" dirty="0"/>
              <a:t>Мотивационное интервью</a:t>
            </a:r>
            <a:endParaRPr lang="en-GB" altLang="en-US" sz="3500" dirty="0"/>
          </a:p>
          <a:p>
            <a:r>
              <a:rPr lang="ru-RU" altLang="en-US" sz="3500" dirty="0"/>
              <a:t>Нарративная терапия</a:t>
            </a:r>
            <a:endParaRPr lang="en-GB" altLang="en-US" sz="3500" dirty="0"/>
          </a:p>
          <a:p>
            <a:r>
              <a:rPr lang="ru-RU" altLang="en-US" sz="3500" dirty="0"/>
              <a:t>Когнитивно-поведенческая терапия</a:t>
            </a:r>
            <a:endParaRPr lang="en-GB" altLang="en-US" sz="3500" dirty="0"/>
          </a:p>
          <a:p>
            <a:r>
              <a:rPr lang="ru-RU" altLang="en-US" sz="3500" dirty="0"/>
              <a:t>Теория позитивных эмоций </a:t>
            </a:r>
            <a:r>
              <a:rPr lang="en-US" altLang="en-US" sz="3500" dirty="0"/>
              <a:t>(Broaden and Build)</a:t>
            </a:r>
            <a:endParaRPr lang="en-GB" altLang="en-US" sz="3500" dirty="0"/>
          </a:p>
          <a:p>
            <a:pPr eaLnBrk="1" hangingPunct="1"/>
            <a:r>
              <a:rPr lang="ru-RU" altLang="en-US" sz="3500" dirty="0"/>
              <a:t>Модель </a:t>
            </a:r>
            <a:r>
              <a:rPr lang="en-GB" altLang="en-US" sz="3500" dirty="0"/>
              <a:t>Good Lives</a:t>
            </a:r>
          </a:p>
          <a:p>
            <a:pPr eaLnBrk="1" hangingPunct="1"/>
            <a:endParaRPr lang="en-GB" altLang="en-US" sz="3500" dirty="0"/>
          </a:p>
          <a:p>
            <a:pPr marL="0" indent="0">
              <a:buNone/>
            </a:pPr>
            <a:r>
              <a:rPr lang="ru-RU" altLang="en-US" sz="3500" dirty="0"/>
              <a:t>Знаки безопасности</a:t>
            </a:r>
            <a:r>
              <a:rPr lang="en-GB" altLang="en-US" sz="3500" dirty="0"/>
              <a:t>?</a:t>
            </a:r>
          </a:p>
          <a:p>
            <a:pPr eaLnBrk="1" hangingPunct="1">
              <a:buFontTx/>
              <a:buNone/>
            </a:pPr>
            <a:endParaRPr lang="en-GB" altLang="en-US" sz="2800" dirty="0"/>
          </a:p>
          <a:p>
            <a:pPr eaLnBrk="1" hangingPunct="1">
              <a:buFontTx/>
              <a:buNone/>
            </a:pPr>
            <a:r>
              <a:rPr lang="en-GB" altLang="en-US" sz="2800" dirty="0"/>
              <a:t>   </a:t>
            </a:r>
            <a:endParaRPr lang="en-GB" altLang="en-US" dirty="0"/>
          </a:p>
        </p:txBody>
      </p:sp>
    </p:spTree>
    <p:extLst>
      <p:ext uri="{BB962C8B-B14F-4D97-AF65-F5344CB8AC3E}">
        <p14:creationId xmlns:p14="http://schemas.microsoft.com/office/powerpoint/2010/main" val="3047428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07569" y="404664"/>
            <a:ext cx="5937755" cy="1188720"/>
          </a:xfrm>
        </p:spPr>
        <p:txBody>
          <a:bodyPr>
            <a:normAutofit/>
          </a:bodyPr>
          <a:lstStyle/>
          <a:p>
            <a:pPr eaLnBrk="1" hangingPunct="1"/>
            <a:r>
              <a:rPr lang="ru-RU" altLang="en-US" dirty="0">
                <a:solidFill>
                  <a:schemeClr val="tx1"/>
                </a:solidFill>
              </a:rPr>
              <a:t>Общие темы</a:t>
            </a:r>
            <a:endParaRPr lang="en-GB" altLang="en-US" dirty="0">
              <a:solidFill>
                <a:schemeClr val="tx1"/>
              </a:solidFill>
            </a:endParaRPr>
          </a:p>
        </p:txBody>
      </p:sp>
      <p:sp>
        <p:nvSpPr>
          <p:cNvPr id="49155" name="Rectangle 3"/>
          <p:cNvSpPr>
            <a:spLocks noGrp="1" noChangeArrowheads="1"/>
          </p:cNvSpPr>
          <p:nvPr>
            <p:ph idx="1"/>
          </p:nvPr>
        </p:nvSpPr>
        <p:spPr>
          <a:xfrm>
            <a:off x="960583" y="1893455"/>
            <a:ext cx="9023850" cy="4487873"/>
          </a:xfrm>
        </p:spPr>
        <p:txBody>
          <a:bodyPr>
            <a:normAutofit fontScale="92500" lnSpcReduction="10000"/>
          </a:bodyPr>
          <a:lstStyle/>
          <a:p>
            <a:r>
              <a:rPr lang="ru-RU" altLang="en-US" sz="2800" dirty="0"/>
              <a:t>Вмешательство в ситуации партнерского насилия должно проходить в </a:t>
            </a:r>
            <a:r>
              <a:rPr lang="ru-RU" altLang="en-US" sz="2800" dirty="0" smtClean="0"/>
              <a:t>психологическом ключе</a:t>
            </a:r>
            <a:r>
              <a:rPr lang="ru-RU" altLang="en-US" sz="2800" dirty="0"/>
              <a:t>, а не в дидактическом, образовательном или авторитарном</a:t>
            </a:r>
            <a:r>
              <a:rPr lang="en-GB" altLang="en-US" sz="2800" dirty="0"/>
              <a:t>.</a:t>
            </a:r>
          </a:p>
          <a:p>
            <a:pPr eaLnBrk="1" hangingPunct="1"/>
            <a:r>
              <a:rPr lang="ru-RU" altLang="en-US" sz="2800" dirty="0" smtClean="0"/>
              <a:t>Психолог должен </a:t>
            </a:r>
            <a:r>
              <a:rPr lang="ru-RU" altLang="en-US" sz="2800" dirty="0"/>
              <a:t>испытывать сочувствие, а не вступать в конфронтацию.</a:t>
            </a:r>
            <a:endParaRPr lang="en-GB" altLang="en-US" sz="2800" dirty="0"/>
          </a:p>
          <a:p>
            <a:r>
              <a:rPr lang="ru-RU" altLang="en-US" sz="2800" dirty="0" smtClean="0"/>
              <a:t>Психолог должен </a:t>
            </a:r>
            <a:r>
              <a:rPr lang="ru-RU" altLang="en-US" sz="2800" dirty="0"/>
              <a:t>подходить к проблеме индивидуально, а не шаблонно, учитывая всю сложность таких вмешательств и разнообразие преступников.</a:t>
            </a:r>
            <a:endParaRPr lang="en-GB" altLang="en-US" sz="2800" dirty="0"/>
          </a:p>
          <a:p>
            <a:r>
              <a:rPr lang="ru-RU" altLang="en-US" sz="2800" dirty="0"/>
              <a:t>Психолог должен относиться к </a:t>
            </a:r>
            <a:r>
              <a:rPr lang="ru-RU" altLang="en-US" sz="2800" dirty="0" smtClean="0"/>
              <a:t>поднадзорному уважительно</a:t>
            </a:r>
            <a:r>
              <a:rPr lang="ru-RU" altLang="en-US" sz="2800" dirty="0"/>
              <a:t>, избегать осуждающего или морализаторского тона</a:t>
            </a:r>
            <a:r>
              <a:rPr lang="en-GB" altLang="en-US" sz="2800" dirty="0"/>
              <a:t>.</a:t>
            </a:r>
          </a:p>
        </p:txBody>
      </p:sp>
    </p:spTree>
    <p:extLst>
      <p:ext uri="{BB962C8B-B14F-4D97-AF65-F5344CB8AC3E}">
        <p14:creationId xmlns:p14="http://schemas.microsoft.com/office/powerpoint/2010/main" val="264068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a:t>
            </a:r>
          </a:p>
        </p:txBody>
      </p:sp>
      <p:pic>
        <p:nvPicPr>
          <p:cNvPr id="5" name="Picture 2" descr="https://upload.wikimedia.org/wikipedia/commons/thumb/f/f6/Map5.1Discrepant_Behavior_compressed.jpg/1920px-Map5.1Discrepant_Behavior_compress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290" y="65314"/>
            <a:ext cx="11868539" cy="58036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927" y="5868955"/>
            <a:ext cx="11383345" cy="646331"/>
          </a:xfrm>
          <a:prstGeom prst="rect">
            <a:avLst/>
          </a:prstGeom>
        </p:spPr>
        <p:txBody>
          <a:bodyPr wrap="square">
            <a:spAutoFit/>
          </a:bodyPr>
          <a:lstStyle/>
          <a:p>
            <a:r>
              <a:rPr lang="en-GB" dirty="0">
                <a:hlinkClick r:id="rId3"/>
              </a:rPr>
              <a:t>https://en.wikipedia.org/wiki/Convention_on_the_Elimination_of_All_Forms_of_Discrimination_Against_Women#/media/File:Map5.1Discrepant_Behavior_compressed.jpg</a:t>
            </a:r>
            <a:r>
              <a:rPr lang="en-GB" dirty="0"/>
              <a:t> </a:t>
            </a:r>
          </a:p>
        </p:txBody>
      </p:sp>
    </p:spTree>
    <p:extLst>
      <p:ext uri="{BB962C8B-B14F-4D97-AF65-F5344CB8AC3E}">
        <p14:creationId xmlns:p14="http://schemas.microsoft.com/office/powerpoint/2010/main" val="3834027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5" y="260648"/>
            <a:ext cx="9316933" cy="1188720"/>
          </a:xfrm>
        </p:spPr>
        <p:txBody>
          <a:bodyPr>
            <a:normAutofit fontScale="90000"/>
          </a:bodyPr>
          <a:lstStyle/>
          <a:p>
            <a:r>
              <a:rPr lang="ru-RU" b="1" dirty="0" err="1"/>
              <a:t>Транстеоретическая</a:t>
            </a:r>
            <a:r>
              <a:rPr lang="ru-RU" b="1" dirty="0"/>
              <a:t> модель</a:t>
            </a:r>
            <a:r>
              <a:rPr lang="ru-RU" dirty="0"/>
              <a:t> </a:t>
            </a:r>
            <a:br>
              <a:rPr lang="ru-RU" dirty="0"/>
            </a:br>
            <a:r>
              <a:rPr lang="ru-RU" dirty="0"/>
              <a:t>изменения поведения</a:t>
            </a:r>
            <a:endParaRPr lang="en-GB" sz="2000" dirty="0"/>
          </a:p>
        </p:txBody>
      </p:sp>
      <p:pic>
        <p:nvPicPr>
          <p:cNvPr id="4" name="Picture 4"/>
          <p:cNvPicPr>
            <a:picLocks noGrp="1" noChangeAspect="1" noChangeArrowheads="1"/>
          </p:cNvPicPr>
          <p:nvPr>
            <p:ph idx="1"/>
          </p:nvPr>
        </p:nvPicPr>
        <p:blipFill>
          <a:blip r:embed="rId2">
            <a:lum bright="-38000"/>
            <a:extLst>
              <a:ext uri="{28A0092B-C50C-407E-A947-70E740481C1C}">
                <a14:useLocalDpi xmlns:a14="http://schemas.microsoft.com/office/drawing/2010/main" val="0"/>
              </a:ext>
            </a:extLst>
          </a:blip>
          <a:srcRect/>
          <a:stretch>
            <a:fillRect/>
          </a:stretch>
        </p:blipFill>
        <p:spPr>
          <a:xfrm>
            <a:off x="2927648" y="1678669"/>
            <a:ext cx="5328592" cy="3960440"/>
          </a:xfrm>
          <a:solidFill>
            <a:srgbClr val="0000FF">
              <a:alpha val="41176"/>
            </a:srgbClr>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1901280" y="5868410"/>
            <a:ext cx="8443192" cy="523220"/>
          </a:xfrm>
          <a:prstGeom prst="rect">
            <a:avLst/>
          </a:prstGeom>
        </p:spPr>
        <p:txBody>
          <a:bodyPr wrap="square">
            <a:spAutoFit/>
          </a:bodyPr>
          <a:lstStyle/>
          <a:p>
            <a:r>
              <a:rPr lang="en-GB" sz="1400" dirty="0" err="1">
                <a:solidFill>
                  <a:srgbClr val="4A4A4A"/>
                </a:solidFill>
                <a:latin typeface="sourceLight"/>
              </a:rPr>
              <a:t>Prochaska</a:t>
            </a:r>
            <a:r>
              <a:rPr lang="en-GB" sz="1400" dirty="0">
                <a:solidFill>
                  <a:srgbClr val="4A4A4A"/>
                </a:solidFill>
                <a:latin typeface="sourceLight"/>
              </a:rPr>
              <a:t>, J.O., </a:t>
            </a:r>
            <a:r>
              <a:rPr lang="en-GB" sz="1400" dirty="0" err="1">
                <a:solidFill>
                  <a:srgbClr val="4A4A4A"/>
                </a:solidFill>
                <a:latin typeface="sourceLight"/>
              </a:rPr>
              <a:t>DiClemente</a:t>
            </a:r>
            <a:r>
              <a:rPr lang="en-GB" sz="1400" dirty="0">
                <a:solidFill>
                  <a:srgbClr val="4A4A4A"/>
                </a:solidFill>
                <a:latin typeface="sourceLight"/>
              </a:rPr>
              <a:t>, C.C., &amp; Norcross, J.C. (1992). In search of how people change: Applications to the addictive </a:t>
            </a:r>
            <a:r>
              <a:rPr lang="en-GB" sz="1400" dirty="0" err="1">
                <a:solidFill>
                  <a:srgbClr val="4A4A4A"/>
                </a:solidFill>
                <a:latin typeface="sourceLight"/>
              </a:rPr>
              <a:t>behaviors</a:t>
            </a:r>
            <a:r>
              <a:rPr lang="en-GB" sz="1400" dirty="0">
                <a:solidFill>
                  <a:srgbClr val="4A4A4A"/>
                </a:solidFill>
                <a:latin typeface="sourceLight"/>
              </a:rPr>
              <a:t>. American Psychologist, 47, 1102-1114</a:t>
            </a:r>
            <a:endParaRPr lang="en-GB" sz="1400" dirty="0"/>
          </a:p>
        </p:txBody>
      </p:sp>
    </p:spTree>
    <p:extLst>
      <p:ext uri="{BB962C8B-B14F-4D97-AF65-F5344CB8AC3E}">
        <p14:creationId xmlns:p14="http://schemas.microsoft.com/office/powerpoint/2010/main" val="942452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066355" y="732257"/>
            <a:ext cx="9980335" cy="960834"/>
          </a:xfrm>
        </p:spPr>
        <p:txBody>
          <a:bodyPr>
            <a:normAutofit/>
          </a:bodyPr>
          <a:lstStyle/>
          <a:p>
            <a:r>
              <a:rPr lang="ru-RU" dirty="0"/>
              <a:t> </a:t>
            </a:r>
            <a:r>
              <a:rPr lang="ru-RU" b="1" dirty="0"/>
              <a:t>Мотивационное интервью</a:t>
            </a:r>
            <a:endParaRPr lang="en-GB" altLang="en-US" dirty="0"/>
          </a:p>
        </p:txBody>
      </p:sp>
      <p:sp>
        <p:nvSpPr>
          <p:cNvPr id="102403" name="Rectangle 3"/>
          <p:cNvSpPr>
            <a:spLocks noGrp="1" noChangeArrowheads="1"/>
          </p:cNvSpPr>
          <p:nvPr>
            <p:ph idx="1"/>
          </p:nvPr>
        </p:nvSpPr>
        <p:spPr>
          <a:xfrm>
            <a:off x="997527" y="2281382"/>
            <a:ext cx="9525107" cy="3811914"/>
          </a:xfrm>
        </p:spPr>
        <p:txBody>
          <a:bodyPr rtlCol="0">
            <a:normAutofit/>
          </a:bodyPr>
          <a:lstStyle/>
          <a:p>
            <a:pPr>
              <a:buFont typeface="Wingdings 3" charset="2"/>
              <a:buChar char=""/>
              <a:defRPr/>
            </a:pPr>
            <a:r>
              <a:rPr lang="ru-RU" altLang="en-US" sz="2400" dirty="0">
                <a:solidFill>
                  <a:schemeClr val="tx1">
                    <a:lumMod val="75000"/>
                    <a:lumOff val="25000"/>
                  </a:schemeClr>
                </a:solidFill>
              </a:rPr>
              <a:t> Что это</a:t>
            </a:r>
            <a:r>
              <a:rPr lang="en-GB" altLang="en-US" sz="2400" dirty="0">
                <a:solidFill>
                  <a:schemeClr val="tx1">
                    <a:lumMod val="75000"/>
                    <a:lumOff val="25000"/>
                  </a:schemeClr>
                </a:solidFill>
              </a:rPr>
              <a:t>?</a:t>
            </a:r>
          </a:p>
          <a:p>
            <a:pPr>
              <a:buFont typeface="Wingdings 3" charset="2"/>
              <a:buChar char=""/>
              <a:defRPr/>
            </a:pPr>
            <a:r>
              <a:rPr lang="ru-RU" altLang="en-US" sz="2400" dirty="0">
                <a:solidFill>
                  <a:schemeClr val="tx1">
                    <a:lumMod val="75000"/>
                    <a:lumOff val="25000"/>
                  </a:schemeClr>
                </a:solidFill>
              </a:rPr>
              <a:t> Мотивационное интервью - это личностно-ориентированная форма консультирования для совместного с консультантом выявления и усиления мотивации к изменениям.</a:t>
            </a:r>
            <a:endParaRPr lang="en-GB" altLang="en-US" sz="2400" b="1" dirty="0">
              <a:solidFill>
                <a:schemeClr val="tx1">
                  <a:lumMod val="75000"/>
                  <a:lumOff val="25000"/>
                </a:schemeClr>
              </a:solidFill>
            </a:endParaRPr>
          </a:p>
          <a:p>
            <a:pPr marL="0" indent="0">
              <a:buNone/>
              <a:defRPr/>
            </a:pPr>
            <a:r>
              <a:rPr lang="ru-RU" altLang="en-US" sz="2400" dirty="0">
                <a:solidFill>
                  <a:schemeClr val="tx1">
                    <a:lumMod val="75000"/>
                    <a:lumOff val="25000"/>
                  </a:schemeClr>
                </a:solidFill>
              </a:rPr>
              <a:t>Взято отсюда:</a:t>
            </a:r>
            <a:r>
              <a:rPr lang="en-GB" altLang="en-US" sz="2400" dirty="0">
                <a:solidFill>
                  <a:schemeClr val="tx1">
                    <a:lumMod val="75000"/>
                    <a:lumOff val="25000"/>
                  </a:schemeClr>
                </a:solidFill>
              </a:rPr>
              <a:t> </a:t>
            </a:r>
            <a:r>
              <a:rPr lang="en-GB" altLang="en-US" sz="2400" dirty="0">
                <a:solidFill>
                  <a:schemeClr val="tx1">
                    <a:lumMod val="75000"/>
                    <a:lumOff val="25000"/>
                  </a:schemeClr>
                </a:solidFill>
                <a:hlinkClick r:id="rId2"/>
              </a:rPr>
              <a:t>http://www.motivationalinterview.org/quick_links/about_mi.html</a:t>
            </a:r>
            <a:endParaRPr lang="en-GB" altLang="en-US" sz="2400" dirty="0">
              <a:solidFill>
                <a:schemeClr val="tx1">
                  <a:lumMod val="75000"/>
                  <a:lumOff val="25000"/>
                </a:schemeClr>
              </a:solidFill>
            </a:endParaRPr>
          </a:p>
          <a:p>
            <a:pPr marL="0" indent="0">
              <a:buNone/>
              <a:defRPr/>
            </a:pPr>
            <a:endParaRPr lang="en-GB" altLang="en-US" sz="2400" b="1" dirty="0">
              <a:solidFill>
                <a:schemeClr val="tx1">
                  <a:lumMod val="75000"/>
                  <a:lumOff val="25000"/>
                </a:schemeClr>
              </a:solidFill>
            </a:endParaRPr>
          </a:p>
          <a:p>
            <a:pPr>
              <a:buFont typeface="Wingdings 3" charset="2"/>
              <a:buChar char=""/>
              <a:defRPr/>
            </a:pPr>
            <a:r>
              <a:rPr lang="ru-RU" altLang="en-US" sz="2400" dirty="0">
                <a:solidFill>
                  <a:schemeClr val="tx1">
                    <a:lumMod val="75000"/>
                    <a:lumOff val="25000"/>
                  </a:schemeClr>
                </a:solidFill>
              </a:rPr>
              <a:t> Работает лучше всего, если вы действительно разговариваете с людьми</a:t>
            </a:r>
            <a:endParaRPr lang="en-GB" altLang="en-US" sz="2400" dirty="0">
              <a:solidFill>
                <a:schemeClr val="tx1">
                  <a:lumMod val="75000"/>
                  <a:lumOff val="25000"/>
                </a:schemeClr>
              </a:solidFill>
            </a:endParaRPr>
          </a:p>
          <a:p>
            <a:pPr>
              <a:buFont typeface="Wingdings 3" charset="2"/>
              <a:buChar char=""/>
              <a:defRPr/>
            </a:pPr>
            <a:endParaRPr lang="en-GB" altLang="en-US" dirty="0">
              <a:solidFill>
                <a:schemeClr val="tx1">
                  <a:lumMod val="75000"/>
                  <a:lumOff val="25000"/>
                </a:schemeClr>
              </a:solidFill>
            </a:endParaRPr>
          </a:p>
        </p:txBody>
      </p:sp>
    </p:spTree>
    <p:extLst>
      <p:ext uri="{BB962C8B-B14F-4D97-AF65-F5344CB8AC3E}">
        <p14:creationId xmlns:p14="http://schemas.microsoft.com/office/powerpoint/2010/main" val="143211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359877" y="573234"/>
            <a:ext cx="5181600" cy="1143000"/>
          </a:xfrm>
        </p:spPr>
        <p:txBody>
          <a:bodyPr/>
          <a:lstStyle/>
          <a:p>
            <a:r>
              <a:rPr lang="ru-RU" altLang="en-US" sz="4000" dirty="0">
                <a:latin typeface="Arial" pitchFamily="34" charset="0"/>
              </a:rPr>
              <a:t>Перед осознанием</a:t>
            </a:r>
            <a:endParaRPr lang="en-GB" altLang="en-US" sz="4000" dirty="0">
              <a:latin typeface="Arial" pitchFamily="34" charset="0"/>
            </a:endParaRPr>
          </a:p>
        </p:txBody>
      </p:sp>
      <p:sp>
        <p:nvSpPr>
          <p:cNvPr id="111619" name="Rectangle 3"/>
          <p:cNvSpPr>
            <a:spLocks noGrp="1" noChangeArrowheads="1"/>
          </p:cNvSpPr>
          <p:nvPr>
            <p:ph type="body" sz="half" idx="1"/>
          </p:nvPr>
        </p:nvSpPr>
        <p:spPr>
          <a:xfrm>
            <a:off x="397164" y="2057401"/>
            <a:ext cx="5536911" cy="3398044"/>
          </a:xfrm>
        </p:spPr>
        <p:txBody>
          <a:bodyPr rtlCol="0">
            <a:normAutofit/>
          </a:bodyPr>
          <a:lstStyle/>
          <a:p>
            <a:pPr marL="274320" lvl="1" indent="0">
              <a:buNone/>
              <a:defRPr/>
            </a:pPr>
            <a:endParaRPr lang="en-GB" altLang="en-US" b="1" u="sng" dirty="0">
              <a:solidFill>
                <a:schemeClr val="tx1">
                  <a:lumMod val="75000"/>
                  <a:lumOff val="25000"/>
                </a:schemeClr>
              </a:solidFill>
            </a:endParaRPr>
          </a:p>
          <a:p>
            <a:pPr marL="274320" lvl="1" indent="0">
              <a:buNone/>
              <a:defRPr/>
            </a:pPr>
            <a:r>
              <a:rPr lang="ru-RU" altLang="en-US" sz="2000" dirty="0">
                <a:solidFill>
                  <a:schemeClr val="tx1">
                    <a:lumMod val="75000"/>
                    <a:lumOff val="25000"/>
                  </a:schemeClr>
                </a:solidFill>
              </a:rPr>
              <a:t>На этом этапе человек не осознает, что у него есть проблема. Ее могут видеть другие люди, но человек не признает ее. Описанное было ошибочно названо «Отрицание».</a:t>
            </a:r>
          </a:p>
          <a:p>
            <a:pPr marL="274320" lvl="1" indent="0">
              <a:buNone/>
              <a:defRPr/>
            </a:pPr>
            <a:r>
              <a:rPr lang="ru-RU" altLang="en-US" sz="2000" dirty="0">
                <a:solidFill>
                  <a:schemeClr val="tx1">
                    <a:lumMod val="75000"/>
                    <a:lumOff val="25000"/>
                  </a:schemeClr>
                </a:solidFill>
              </a:rPr>
              <a:t> </a:t>
            </a:r>
          </a:p>
          <a:p>
            <a:pPr marL="274320" lvl="1" indent="0">
              <a:buNone/>
              <a:defRPr/>
            </a:pPr>
            <a:r>
              <a:rPr lang="ru-RU" altLang="en-US" sz="2000" dirty="0">
                <a:solidFill>
                  <a:schemeClr val="tx1">
                    <a:lumMod val="75000"/>
                    <a:lumOff val="25000"/>
                  </a:schemeClr>
                </a:solidFill>
              </a:rPr>
              <a:t>Человек едет по дороге как обычно.</a:t>
            </a:r>
          </a:p>
          <a:p>
            <a:pPr lvl="1">
              <a:buNone/>
              <a:defRPr/>
            </a:pPr>
            <a:r>
              <a:rPr lang="en-GB" altLang="en-US" sz="2000" dirty="0">
                <a:solidFill>
                  <a:schemeClr val="tx1">
                    <a:lumMod val="75000"/>
                    <a:lumOff val="25000"/>
                  </a:schemeClr>
                </a:solidFill>
              </a:rPr>
              <a:t> </a:t>
            </a:r>
          </a:p>
          <a:p>
            <a:pPr>
              <a:buFont typeface="Wingdings 3" charset="2"/>
              <a:buChar char=""/>
              <a:defRPr/>
            </a:pPr>
            <a:endParaRPr lang="en-GB" altLang="en-US" dirty="0">
              <a:solidFill>
                <a:schemeClr val="tx1">
                  <a:lumMod val="75000"/>
                  <a:lumOff val="25000"/>
                </a:schemeClr>
              </a:solidFill>
            </a:endParaRPr>
          </a:p>
        </p:txBody>
      </p:sp>
      <p:pic>
        <p:nvPicPr>
          <p:cNvPr id="230404" name="Picture 4" descr="the-road-ahead"/>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694025" y="2202770"/>
            <a:ext cx="3823667" cy="245245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6256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919536" y="404664"/>
            <a:ext cx="3328325" cy="960834"/>
          </a:xfrm>
        </p:spPr>
        <p:txBody>
          <a:bodyPr>
            <a:normAutofit/>
          </a:bodyPr>
          <a:lstStyle/>
          <a:p>
            <a:r>
              <a:rPr lang="ru-RU" altLang="en-US" sz="4000" dirty="0">
                <a:latin typeface="Arial" pitchFamily="34" charset="0"/>
              </a:rPr>
              <a:t>Осознание</a:t>
            </a:r>
            <a:endParaRPr lang="en-GB" altLang="en-US" sz="4000" dirty="0">
              <a:latin typeface="Arial" pitchFamily="34" charset="0"/>
            </a:endParaRPr>
          </a:p>
        </p:txBody>
      </p:sp>
      <p:sp>
        <p:nvSpPr>
          <p:cNvPr id="112643" name="Rectangle 3"/>
          <p:cNvSpPr>
            <a:spLocks noGrp="1" noChangeArrowheads="1"/>
          </p:cNvSpPr>
          <p:nvPr>
            <p:ph idx="1"/>
          </p:nvPr>
        </p:nvSpPr>
        <p:spPr>
          <a:xfrm>
            <a:off x="759655" y="2189161"/>
            <a:ext cx="6430098" cy="3191221"/>
          </a:xfrm>
        </p:spPr>
        <p:txBody>
          <a:bodyPr rtlCol="0">
            <a:normAutofit/>
          </a:bodyPr>
          <a:lstStyle/>
          <a:p>
            <a:pPr marL="274320" lvl="1" indent="0">
              <a:buNone/>
              <a:defRPr/>
            </a:pPr>
            <a:r>
              <a:rPr lang="ru-RU" altLang="en-US" sz="2000" dirty="0">
                <a:solidFill>
                  <a:schemeClr val="tx1">
                    <a:lumMod val="75000"/>
                    <a:lumOff val="25000"/>
                  </a:schemeClr>
                </a:solidFill>
              </a:rPr>
              <a:t>На этом этапе человек определяет, что, вероятно,  проблема существует, но колеблется в отношении изменений: то понимает, что они необходимы, то не желает меняться.</a:t>
            </a:r>
          </a:p>
          <a:p>
            <a:pPr marL="274320" lvl="1" indent="0">
              <a:buNone/>
              <a:defRPr/>
            </a:pPr>
            <a:endParaRPr lang="ru-RU" altLang="en-US" sz="2000" dirty="0">
              <a:solidFill>
                <a:schemeClr val="tx1">
                  <a:lumMod val="75000"/>
                  <a:lumOff val="25000"/>
                </a:schemeClr>
              </a:solidFill>
            </a:endParaRPr>
          </a:p>
          <a:p>
            <a:pPr marL="274320" lvl="1" indent="0">
              <a:buNone/>
              <a:defRPr/>
            </a:pPr>
            <a:r>
              <a:rPr lang="ru-RU" altLang="en-US" sz="2000" dirty="0">
                <a:solidFill>
                  <a:schemeClr val="tx1">
                    <a:lumMod val="75000"/>
                    <a:lumOff val="25000"/>
                  </a:schemeClr>
                </a:solidFill>
              </a:rPr>
              <a:t>    Человек замечает, что на его пути стоит или скоро возникнет гора, если он будет продолжать действовать, как раньше</a:t>
            </a:r>
            <a:r>
              <a:rPr lang="en-GB" altLang="en-US" dirty="0">
                <a:solidFill>
                  <a:schemeClr val="tx1">
                    <a:lumMod val="75000"/>
                    <a:lumOff val="25000"/>
                  </a:schemeClr>
                </a:solidFill>
              </a:rPr>
              <a:t>.</a:t>
            </a:r>
          </a:p>
        </p:txBody>
      </p:sp>
      <p:pic>
        <p:nvPicPr>
          <p:cNvPr id="231428" name="Picture 4" descr="papua_tp_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329" y="2484624"/>
            <a:ext cx="2858855" cy="188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809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808319" y="512621"/>
            <a:ext cx="4530086" cy="1143000"/>
          </a:xfrm>
        </p:spPr>
        <p:txBody>
          <a:bodyPr>
            <a:normAutofit fontScale="90000"/>
          </a:bodyPr>
          <a:lstStyle/>
          <a:p>
            <a:r>
              <a:rPr lang="ru-RU" altLang="en-US" sz="4000" dirty="0">
                <a:latin typeface="Arial" pitchFamily="34" charset="0"/>
              </a:rPr>
              <a:t>Принятие решения</a:t>
            </a:r>
            <a:endParaRPr lang="en-GB" altLang="en-US" sz="4000" dirty="0">
              <a:latin typeface="Arial" pitchFamily="34" charset="0"/>
            </a:endParaRPr>
          </a:p>
        </p:txBody>
      </p:sp>
      <p:sp>
        <p:nvSpPr>
          <p:cNvPr id="232451" name="Rectangle 3"/>
          <p:cNvSpPr>
            <a:spLocks noGrp="1" noChangeArrowheads="1"/>
          </p:cNvSpPr>
          <p:nvPr>
            <p:ph type="body" sz="half" idx="1"/>
          </p:nvPr>
        </p:nvSpPr>
        <p:spPr>
          <a:xfrm>
            <a:off x="1176632" y="1655621"/>
            <a:ext cx="5080000" cy="4530725"/>
          </a:xfrm>
        </p:spPr>
        <p:txBody>
          <a:bodyPr>
            <a:normAutofit/>
          </a:bodyPr>
          <a:lstStyle/>
          <a:p>
            <a:pPr>
              <a:buFont typeface="Wingdings" pitchFamily="2" charset="2"/>
              <a:buNone/>
            </a:pPr>
            <a:r>
              <a:rPr lang="en-GB" altLang="en-US" dirty="0"/>
              <a:t>	</a:t>
            </a:r>
          </a:p>
          <a:p>
            <a:pPr>
              <a:buFont typeface="Wingdings" pitchFamily="2" charset="2"/>
              <a:buNone/>
            </a:pPr>
            <a:endParaRPr lang="en-GB" altLang="en-US" sz="2400" dirty="0"/>
          </a:p>
          <a:p>
            <a:pPr>
              <a:buFont typeface="Wingdings" pitchFamily="2" charset="2"/>
              <a:buNone/>
            </a:pPr>
            <a:r>
              <a:rPr lang="en-GB" altLang="en-US" sz="2400" dirty="0"/>
              <a:t>  </a:t>
            </a:r>
            <a:r>
              <a:rPr lang="ru-RU" altLang="en-US" dirty="0"/>
              <a:t>Человек подходит к развилке</a:t>
            </a:r>
            <a:r>
              <a:rPr lang="en-GB" altLang="en-US" dirty="0"/>
              <a:t>.</a:t>
            </a:r>
            <a:endParaRPr lang="ru-RU" altLang="en-US" dirty="0"/>
          </a:p>
          <a:p>
            <a:pPr>
              <a:buFont typeface="Wingdings" pitchFamily="2" charset="2"/>
              <a:buNone/>
            </a:pPr>
            <a:endParaRPr lang="en-GB" altLang="en-US" dirty="0"/>
          </a:p>
          <a:p>
            <a:pPr>
              <a:buNone/>
            </a:pPr>
            <a:r>
              <a:rPr lang="en-GB" altLang="en-US" dirty="0"/>
              <a:t> </a:t>
            </a:r>
            <a:r>
              <a:rPr lang="ru-RU" altLang="en-US" dirty="0"/>
              <a:t>Он понимает, что какой бы путь он ни выбрал, могут возникнуть трудности, но он сам выбирает, каким путем пойти. </a:t>
            </a:r>
          </a:p>
          <a:p>
            <a:pPr>
              <a:buFont typeface="Wingdings" pitchFamily="2" charset="2"/>
              <a:buNone/>
            </a:pPr>
            <a:endParaRPr lang="en-GB" altLang="en-US" dirty="0"/>
          </a:p>
          <a:p>
            <a:pPr>
              <a:buFont typeface="Wingdings" pitchFamily="2" charset="2"/>
              <a:buNone/>
            </a:pPr>
            <a:endParaRPr lang="en-GB" altLang="en-US" dirty="0"/>
          </a:p>
        </p:txBody>
      </p:sp>
      <p:pic>
        <p:nvPicPr>
          <p:cNvPr id="232453" name="Picture 5" descr="a-fork-in-the-road-by-thebouton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405" y="2357437"/>
            <a:ext cx="381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68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135560" y="730645"/>
            <a:ext cx="3024877" cy="960834"/>
          </a:xfrm>
        </p:spPr>
        <p:txBody>
          <a:bodyPr>
            <a:normAutofit/>
          </a:bodyPr>
          <a:lstStyle/>
          <a:p>
            <a:r>
              <a:rPr lang="ru-RU" altLang="en-US" sz="4000" dirty="0">
                <a:latin typeface="Arial" pitchFamily="34" charset="0"/>
              </a:rPr>
              <a:t>Действия</a:t>
            </a:r>
            <a:endParaRPr lang="en-GB" altLang="en-US" sz="4000" dirty="0">
              <a:latin typeface="Arial" pitchFamily="34" charset="0"/>
            </a:endParaRPr>
          </a:p>
        </p:txBody>
      </p:sp>
      <p:sp>
        <p:nvSpPr>
          <p:cNvPr id="233475" name="Rectangle 3"/>
          <p:cNvSpPr>
            <a:spLocks noGrp="1" noChangeArrowheads="1"/>
          </p:cNvSpPr>
          <p:nvPr>
            <p:ph idx="1"/>
          </p:nvPr>
        </p:nvSpPr>
        <p:spPr>
          <a:xfrm>
            <a:off x="677821" y="2636770"/>
            <a:ext cx="5656719" cy="2014743"/>
          </a:xfrm>
        </p:spPr>
        <p:txBody>
          <a:bodyPr>
            <a:normAutofit/>
          </a:bodyPr>
          <a:lstStyle/>
          <a:p>
            <a:pPr marL="0" indent="0">
              <a:buNone/>
            </a:pPr>
            <a:r>
              <a:rPr lang="ru-RU" altLang="en-US" sz="2200" dirty="0"/>
              <a:t>Человек предпринимает «действие» и пытается изменить свое поведение. Он отправляется в новый путь, несмотря на то, что впереди может быть гора.</a:t>
            </a:r>
          </a:p>
        </p:txBody>
      </p:sp>
      <p:pic>
        <p:nvPicPr>
          <p:cNvPr id="233476" name="Picture 4" descr="2005_0115_091908_B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859" y="2358032"/>
            <a:ext cx="4015202" cy="21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4371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833217" y="457204"/>
            <a:ext cx="4982092" cy="1143000"/>
          </a:xfrm>
        </p:spPr>
        <p:txBody>
          <a:bodyPr>
            <a:normAutofit fontScale="90000"/>
          </a:bodyPr>
          <a:lstStyle/>
          <a:p>
            <a:r>
              <a:rPr lang="ru-RU" altLang="en-US" sz="4000" dirty="0">
                <a:latin typeface="Arial" pitchFamily="34" charset="0"/>
              </a:rPr>
              <a:t>Поддержка решения </a:t>
            </a:r>
            <a:r>
              <a:rPr lang="en-GB" altLang="en-US" dirty="0"/>
              <a:t>	</a:t>
            </a:r>
          </a:p>
        </p:txBody>
      </p:sp>
      <p:sp>
        <p:nvSpPr>
          <p:cNvPr id="234499" name="Rectangle 3"/>
          <p:cNvSpPr>
            <a:spLocks noGrp="1" noChangeArrowheads="1"/>
          </p:cNvSpPr>
          <p:nvPr>
            <p:ph type="body" sz="half" idx="1"/>
          </p:nvPr>
        </p:nvSpPr>
        <p:spPr>
          <a:xfrm>
            <a:off x="1219200" y="1600204"/>
            <a:ext cx="5080000" cy="3398044"/>
          </a:xfrm>
        </p:spPr>
        <p:txBody>
          <a:bodyPr>
            <a:normAutofit/>
          </a:bodyPr>
          <a:lstStyle/>
          <a:p>
            <a:pPr marL="274320" lvl="1" indent="0">
              <a:buNone/>
            </a:pPr>
            <a:endParaRPr lang="ru-RU" altLang="en-US" dirty="0"/>
          </a:p>
          <a:p>
            <a:pPr marL="274320" lvl="1" indent="0">
              <a:buNone/>
            </a:pPr>
            <a:r>
              <a:rPr lang="ru-RU" altLang="en-US" sz="2200" dirty="0"/>
              <a:t>Человек регулярно использует свои навыки для достижения целей.</a:t>
            </a:r>
          </a:p>
          <a:p>
            <a:pPr marL="274320" lvl="1" indent="0">
              <a:buNone/>
            </a:pPr>
            <a:endParaRPr lang="ru-RU" altLang="en-US" sz="2200" dirty="0"/>
          </a:p>
          <a:p>
            <a:pPr marL="274320" lvl="1" indent="0">
              <a:buNone/>
            </a:pPr>
            <a:r>
              <a:rPr lang="ru-RU" altLang="en-US" sz="2200" dirty="0"/>
              <a:t>Некоторые навыки могут быть новыми, поэтому требуют освоения. </a:t>
            </a:r>
          </a:p>
          <a:p>
            <a:pPr>
              <a:buFont typeface="Wingdings" pitchFamily="2" charset="2"/>
              <a:buNone/>
            </a:pPr>
            <a:endParaRPr lang="en-GB" altLang="en-US" dirty="0"/>
          </a:p>
        </p:txBody>
      </p:sp>
      <p:pic>
        <p:nvPicPr>
          <p:cNvPr id="234500" name="Picture 4" descr="trad_climbing_l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080353" y="1600204"/>
            <a:ext cx="2265362" cy="3398044"/>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7933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31750">
            <a:solidFill>
              <a:schemeClr val="accent1">
                <a:lumMod val="75000"/>
              </a:schemeClr>
            </a:solidFill>
          </a:ln>
        </p:spPr>
        <p:txBody>
          <a:bodyPr rtlCol="0">
            <a:normAutofit fontScale="90000"/>
          </a:bodyPr>
          <a:lstStyle/>
          <a:p>
            <a:pPr>
              <a:defRPr/>
            </a:pPr>
            <a:r>
              <a:rPr lang="en-GB" dirty="0"/>
              <a:t/>
            </a:r>
            <a:br>
              <a:rPr lang="en-GB" dirty="0"/>
            </a:br>
            <a:r>
              <a:rPr lang="ru-RU" b="1" dirty="0"/>
              <a:t>Обзор Программы</a:t>
            </a:r>
            <a:r>
              <a:rPr lang="en-GB" b="1" dirty="0"/>
              <a:t> Building Better Relationships - </a:t>
            </a:r>
            <a:r>
              <a:rPr lang="ru-RU" b="1" dirty="0"/>
              <a:t>Цели</a:t>
            </a:r>
            <a:r>
              <a:rPr lang="en-GB" b="1" dirty="0"/>
              <a:t/>
            </a:r>
            <a:br>
              <a:rPr lang="en-GB" b="1" dirty="0"/>
            </a:br>
            <a:endParaRPr lang="en-GB" b="1" dirty="0"/>
          </a:p>
        </p:txBody>
      </p:sp>
      <p:sp>
        <p:nvSpPr>
          <p:cNvPr id="3" name="Content Placeholder 2"/>
          <p:cNvSpPr>
            <a:spLocks noGrp="1"/>
          </p:cNvSpPr>
          <p:nvPr>
            <p:ph idx="1"/>
          </p:nvPr>
        </p:nvSpPr>
        <p:spPr>
          <a:xfrm>
            <a:off x="969819" y="2756452"/>
            <a:ext cx="9230638" cy="3624877"/>
          </a:xfrm>
          <a:ln w="41275">
            <a:solidFill>
              <a:srgbClr val="7030A0"/>
            </a:solidFill>
          </a:ln>
        </p:spPr>
        <p:txBody>
          <a:bodyPr rtlCol="0">
            <a:normAutofit fontScale="92500" lnSpcReduction="20000"/>
          </a:bodyPr>
          <a:lstStyle/>
          <a:p>
            <a:pPr marL="0" indent="0">
              <a:buNone/>
              <a:defRPr/>
            </a:pPr>
            <a:r>
              <a:rPr lang="en-GB" b="1" dirty="0">
                <a:solidFill>
                  <a:schemeClr val="accent5">
                    <a:lumMod val="75000"/>
                  </a:schemeClr>
                </a:solidFill>
              </a:rPr>
              <a:t>BBR </a:t>
            </a:r>
            <a:r>
              <a:rPr lang="ru-RU" b="1" dirty="0">
                <a:solidFill>
                  <a:schemeClr val="accent5">
                    <a:lumMod val="75000"/>
                  </a:schemeClr>
                </a:solidFill>
              </a:rPr>
              <a:t>стремится помочь вам </a:t>
            </a:r>
            <a:endParaRPr lang="en-GB" b="1" dirty="0">
              <a:solidFill>
                <a:schemeClr val="accent5">
                  <a:lumMod val="75000"/>
                </a:schemeClr>
              </a:solidFill>
            </a:endParaRPr>
          </a:p>
          <a:p>
            <a:pPr marL="0" indent="0">
              <a:buNone/>
              <a:defRPr/>
            </a:pPr>
            <a:endParaRPr lang="en-GB" dirty="0">
              <a:solidFill>
                <a:schemeClr val="accent5">
                  <a:lumMod val="75000"/>
                </a:schemeClr>
              </a:solidFill>
            </a:endParaRPr>
          </a:p>
          <a:p>
            <a:pPr>
              <a:defRPr/>
            </a:pPr>
            <a:r>
              <a:rPr lang="ru-RU" dirty="0"/>
              <a:t>Определять и использовать </a:t>
            </a:r>
            <a:r>
              <a:rPr lang="ru-RU" b="1" dirty="0"/>
              <a:t>свои силы и навыки </a:t>
            </a:r>
            <a:r>
              <a:rPr lang="ru-RU" dirty="0"/>
              <a:t>и полагаться на них для достижения здоровых отношений и улучшения качества жизни</a:t>
            </a:r>
            <a:r>
              <a:rPr lang="en-GB" dirty="0"/>
              <a:t>.</a:t>
            </a:r>
          </a:p>
          <a:p>
            <a:pPr marL="0" indent="0">
              <a:buNone/>
              <a:defRPr/>
            </a:pPr>
            <a:endParaRPr lang="en-GB" dirty="0"/>
          </a:p>
          <a:p>
            <a:pPr>
              <a:defRPr/>
            </a:pPr>
            <a:r>
              <a:rPr lang="ru-RU" b="1" dirty="0">
                <a:solidFill>
                  <a:schemeClr val="accent5">
                    <a:lumMod val="75000"/>
                  </a:schemeClr>
                </a:solidFill>
              </a:rPr>
              <a:t>Развивать понимание того, почему в ваших прошлых отношениях что-то пошло не так </a:t>
            </a:r>
            <a:r>
              <a:rPr lang="ru-RU" i="1" dirty="0">
                <a:solidFill>
                  <a:schemeClr val="accent5">
                    <a:lumMod val="75000"/>
                  </a:schemeClr>
                </a:solidFill>
              </a:rPr>
              <a:t>(мы будем уделять внимание тому, как наше мышление, эмоции и полученный опыт могут влиять на наше поведение в отношениях)</a:t>
            </a:r>
          </a:p>
          <a:p>
            <a:pPr marL="0" indent="0">
              <a:buNone/>
              <a:defRPr/>
            </a:pPr>
            <a:endParaRPr lang="en-GB" dirty="0"/>
          </a:p>
          <a:p>
            <a:pPr>
              <a:defRPr/>
            </a:pPr>
            <a:r>
              <a:rPr lang="ru-RU" dirty="0"/>
              <a:t>Освоить </a:t>
            </a:r>
            <a:r>
              <a:rPr lang="ru-RU" b="1" dirty="0"/>
              <a:t>навыки и стратегии</a:t>
            </a:r>
            <a:r>
              <a:rPr lang="ru-RU" dirty="0"/>
              <a:t>, которые помогут сделать отношения более гармоничными</a:t>
            </a:r>
            <a:endParaRPr lang="en-GB" i="1" dirty="0"/>
          </a:p>
          <a:p>
            <a:pPr marL="385763" indent="-385763">
              <a:buFont typeface="+mj-lt"/>
              <a:buAutoNum type="arabicPeriod"/>
              <a:defRPr/>
            </a:pPr>
            <a:endParaRPr lang="en-GB" dirty="0"/>
          </a:p>
          <a:p>
            <a:pPr marL="0" indent="0">
              <a:buNone/>
              <a:defRPr/>
            </a:pPr>
            <a:endParaRPr lang="en-GB" dirty="0"/>
          </a:p>
        </p:txBody>
      </p:sp>
    </p:spTree>
    <p:extLst>
      <p:ext uri="{BB962C8B-B14F-4D97-AF65-F5344CB8AC3E}">
        <p14:creationId xmlns:p14="http://schemas.microsoft.com/office/powerpoint/2010/main" val="5272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ru-RU" altLang="en-US" b="1" dirty="0"/>
              <a:t>Структура Программы </a:t>
            </a:r>
            <a:r>
              <a:rPr lang="en-GB" altLang="en-US" b="1" dirty="0"/>
              <a:t>BBR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3233696"/>
              </p:ext>
            </p:extLst>
          </p:nvPr>
        </p:nvGraphicFramePr>
        <p:xfrm>
          <a:off x="461341" y="1289304"/>
          <a:ext cx="11253581"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2409928" y="3546633"/>
            <a:ext cx="357188" cy="27146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1350"/>
          </a:p>
        </p:txBody>
      </p:sp>
    </p:spTree>
    <p:extLst>
      <p:ext uri="{BB962C8B-B14F-4D97-AF65-F5344CB8AC3E}">
        <p14:creationId xmlns:p14="http://schemas.microsoft.com/office/powerpoint/2010/main" val="615447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6881456" cy="1609344"/>
          </a:xfrm>
          <a:solidFill>
            <a:schemeClr val="accent4"/>
          </a:solidFill>
          <a:ln w="53975">
            <a:solidFill>
              <a:schemeClr val="tx1"/>
            </a:solidFill>
          </a:ln>
        </p:spPr>
        <p:txBody>
          <a:bodyPr rtlCol="0">
            <a:normAutofit/>
          </a:bodyPr>
          <a:lstStyle/>
          <a:p>
            <a:pPr>
              <a:defRPr/>
            </a:pPr>
            <a:r>
              <a:rPr lang="ru-RU" b="1" dirty="0"/>
              <a:t>Слагаемые успеха</a:t>
            </a:r>
            <a:endParaRPr lang="en-GB" b="1" dirty="0"/>
          </a:p>
        </p:txBody>
      </p:sp>
      <p:sp>
        <p:nvSpPr>
          <p:cNvPr id="9219" name="Content Placeholder 2"/>
          <p:cNvSpPr>
            <a:spLocks noGrp="1"/>
          </p:cNvSpPr>
          <p:nvPr>
            <p:ph idx="1"/>
          </p:nvPr>
        </p:nvSpPr>
        <p:spPr/>
        <p:txBody>
          <a:bodyPr>
            <a:normAutofit/>
          </a:bodyPr>
          <a:lstStyle/>
          <a:p>
            <a:pPr eaLnBrk="1" hangingPunct="1">
              <a:lnSpc>
                <a:spcPct val="200000"/>
              </a:lnSpc>
            </a:pPr>
            <a:r>
              <a:rPr lang="ru-RU" altLang="en-US" sz="2800" b="1" dirty="0"/>
              <a:t> Активное участие</a:t>
            </a:r>
            <a:endParaRPr lang="en-GB" altLang="en-US" sz="2800" b="1" dirty="0"/>
          </a:p>
          <a:p>
            <a:pPr eaLnBrk="1" hangingPunct="1">
              <a:lnSpc>
                <a:spcPct val="200000"/>
              </a:lnSpc>
            </a:pPr>
            <a:r>
              <a:rPr lang="ru-RU" altLang="en-US" sz="2800" b="1" dirty="0"/>
              <a:t> Открытое участие</a:t>
            </a:r>
            <a:endParaRPr lang="en-GB" altLang="en-US" sz="2800" b="1" dirty="0"/>
          </a:p>
          <a:p>
            <a:pPr>
              <a:lnSpc>
                <a:spcPct val="200000"/>
              </a:lnSpc>
            </a:pPr>
            <a:r>
              <a:rPr lang="ru-RU" altLang="en-US" sz="2800" b="1" dirty="0"/>
              <a:t> Поддерживающее</a:t>
            </a:r>
            <a:r>
              <a:rPr lang="en-GB" altLang="en-US" sz="2800" b="1" dirty="0"/>
              <a:t> </a:t>
            </a:r>
            <a:r>
              <a:rPr lang="ru-RU" altLang="en-US" sz="2800" b="1" dirty="0"/>
              <a:t>участие</a:t>
            </a:r>
            <a:r>
              <a:rPr lang="en-GB" altLang="en-US" sz="2800" b="1" dirty="0"/>
              <a:t> </a:t>
            </a:r>
          </a:p>
          <a:p>
            <a:pPr>
              <a:lnSpc>
                <a:spcPct val="200000"/>
              </a:lnSpc>
            </a:pPr>
            <a:r>
              <a:rPr lang="ru-RU" altLang="en-US" sz="2800" b="1" dirty="0"/>
              <a:t> Уважительное</a:t>
            </a:r>
            <a:r>
              <a:rPr lang="en-GB" altLang="en-US" sz="2800" b="1" dirty="0"/>
              <a:t> </a:t>
            </a:r>
            <a:r>
              <a:rPr lang="ru-RU" altLang="en-US" sz="2800" b="1" dirty="0"/>
              <a:t>участие</a:t>
            </a:r>
            <a:endParaRPr lang="en-GB" altLang="en-US" sz="2800" b="1" dirty="0"/>
          </a:p>
        </p:txBody>
      </p:sp>
    </p:spTree>
    <p:extLst>
      <p:ext uri="{BB962C8B-B14F-4D97-AF65-F5344CB8AC3E}">
        <p14:creationId xmlns:p14="http://schemas.microsoft.com/office/powerpoint/2010/main" val="54080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17866"/>
            <a:ext cx="10058400" cy="2148256"/>
          </a:xfrm>
        </p:spPr>
        <p:txBody>
          <a:bodyPr>
            <a:normAutofit fontScale="90000"/>
          </a:bodyPr>
          <a:lstStyle/>
          <a:p>
            <a:r>
              <a:rPr lang="ru-RU" b="1" dirty="0"/>
              <a:t>Декларация об искоренении насилия в отношении женщин 1993 года</a:t>
            </a:r>
            <a:br>
              <a:rPr lang="ru-RU" b="1" dirty="0"/>
            </a:br>
            <a:r>
              <a:rPr lang="en-GB" sz="2200" dirty="0">
                <a:hlinkClick r:id="rId2"/>
              </a:rPr>
              <a:t>http://www.un.org/documents/ga/res/48/a48r104.htm</a:t>
            </a:r>
            <a:r>
              <a:rPr lang="en-GB" sz="2200" dirty="0"/>
              <a:t> </a:t>
            </a:r>
          </a:p>
        </p:txBody>
      </p:sp>
      <p:sp>
        <p:nvSpPr>
          <p:cNvPr id="3" name="Content Placeholder 2"/>
          <p:cNvSpPr>
            <a:spLocks noGrp="1"/>
          </p:cNvSpPr>
          <p:nvPr>
            <p:ph idx="1"/>
          </p:nvPr>
        </p:nvSpPr>
        <p:spPr>
          <a:xfrm>
            <a:off x="1066800" y="2266122"/>
            <a:ext cx="10058400" cy="4591878"/>
          </a:xfrm>
        </p:spPr>
        <p:txBody>
          <a:bodyPr>
            <a:normAutofit/>
          </a:bodyPr>
          <a:lstStyle/>
          <a:p>
            <a:pPr marL="0" indent="0">
              <a:buNone/>
            </a:pPr>
            <a:r>
              <a:rPr lang="ru-RU" dirty="0"/>
              <a:t>Пекинская платформа действий</a:t>
            </a:r>
            <a:r>
              <a:rPr lang="en-GB" dirty="0"/>
              <a:t> 1995 </a:t>
            </a:r>
            <a:r>
              <a:rPr lang="en-GB" dirty="0">
                <a:hlinkClick r:id="rId3"/>
              </a:rPr>
              <a:t>http://www.un.org/womenwatch/daw/beijing/platform/declar.htm</a:t>
            </a:r>
            <a:r>
              <a:rPr lang="en-GB" dirty="0"/>
              <a:t> </a:t>
            </a:r>
          </a:p>
          <a:p>
            <a:pPr marL="0" indent="0">
              <a:buNone/>
            </a:pPr>
            <a:endParaRPr lang="en-GB" dirty="0"/>
          </a:p>
          <a:p>
            <a:r>
              <a:rPr lang="ru-RU" dirty="0"/>
              <a:t>Цель - достижение равенства, развития и мира для женщин во всем мире в интересах человечества.</a:t>
            </a:r>
          </a:p>
          <a:p>
            <a:endParaRPr lang="en-GB" dirty="0"/>
          </a:p>
          <a:p>
            <a:r>
              <a:rPr lang="ru-RU" dirty="0"/>
              <a:t>Признает, что за последнее десятилетие положение женщин улучшилось в некоторых важных сферах, но прогресс происходил неравномерно. Неравенство между женщинами и мужчинами сохраняется, и по-прежнему существуют серьезные проблемы, имеющие неблагоприятные последствия для всех людей. </a:t>
            </a:r>
          </a:p>
          <a:p>
            <a:endParaRPr lang="en-GB" dirty="0"/>
          </a:p>
          <a:p>
            <a:r>
              <a:rPr lang="ru-RU" dirty="0"/>
              <a:t>Предотвращение и устранение всех форм насилия в отношении женщин и девочек.</a:t>
            </a:r>
            <a:endParaRPr lang="en-GB" dirty="0"/>
          </a:p>
          <a:p>
            <a:pPr marL="0" indent="0">
              <a:buNone/>
            </a:pPr>
            <a:endParaRPr lang="en-GB" dirty="0"/>
          </a:p>
        </p:txBody>
      </p:sp>
    </p:spTree>
    <p:extLst>
      <p:ext uri="{BB962C8B-B14F-4D97-AF65-F5344CB8AC3E}">
        <p14:creationId xmlns:p14="http://schemas.microsoft.com/office/powerpoint/2010/main" val="37007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44450">
            <a:solidFill>
              <a:srgbClr val="7030A0"/>
            </a:solidFill>
          </a:ln>
        </p:spPr>
        <p:txBody>
          <a:bodyPr>
            <a:normAutofit/>
          </a:bodyPr>
          <a:lstStyle/>
          <a:p>
            <a:pPr algn="ctr"/>
            <a:r>
              <a:rPr lang="ru-RU" b="1" dirty="0"/>
              <a:t>Что такое</a:t>
            </a:r>
            <a:r>
              <a:rPr lang="en-GB" b="1" dirty="0"/>
              <a:t> GAM (General Aggression Model)?</a:t>
            </a:r>
          </a:p>
        </p:txBody>
      </p:sp>
      <p:sp>
        <p:nvSpPr>
          <p:cNvPr id="3" name="Content Placeholder 2"/>
          <p:cNvSpPr>
            <a:spLocks noGrp="1"/>
          </p:cNvSpPr>
          <p:nvPr>
            <p:ph idx="1"/>
          </p:nvPr>
        </p:nvSpPr>
        <p:spPr/>
        <p:txBody>
          <a:bodyPr>
            <a:normAutofit/>
          </a:bodyPr>
          <a:lstStyle/>
          <a:p>
            <a:endParaRPr lang="en-GB" dirty="0"/>
          </a:p>
          <a:p>
            <a:r>
              <a:rPr lang="en-GB" b="1" dirty="0"/>
              <a:t>GAM –</a:t>
            </a:r>
            <a:r>
              <a:rPr lang="ru-RU" b="1" dirty="0"/>
              <a:t> это инструмент, помогающий понять </a:t>
            </a:r>
            <a:r>
              <a:rPr lang="ru-RU" dirty="0"/>
              <a:t>механизмы нашего агрессивного поведения</a:t>
            </a:r>
            <a:r>
              <a:rPr lang="ru-RU" b="1" dirty="0"/>
              <a:t> </a:t>
            </a:r>
            <a:r>
              <a:rPr lang="ru-RU" b="1" dirty="0">
                <a:solidFill>
                  <a:srgbClr val="7030A0"/>
                </a:solidFill>
              </a:rPr>
              <a:t>для более успешного решения проблем в будущем</a:t>
            </a:r>
            <a:r>
              <a:rPr lang="ru-RU" b="1" dirty="0"/>
              <a:t>.</a:t>
            </a:r>
            <a:endParaRPr lang="en-GB" b="1" dirty="0">
              <a:solidFill>
                <a:srgbClr val="7030A0"/>
              </a:solidFill>
            </a:endParaRPr>
          </a:p>
          <a:p>
            <a:endParaRPr lang="en-GB" b="1" dirty="0">
              <a:solidFill>
                <a:srgbClr val="7030A0"/>
              </a:solidFill>
            </a:endParaRPr>
          </a:p>
          <a:p>
            <a:pPr fontAlgn="t"/>
            <a:r>
              <a:rPr lang="ru-RU" b="1" dirty="0"/>
              <a:t>Сейчас это может показаться сложным, но к концу BBR вы очень хорошо с ней познакомитесь!</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51435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hlinkClick r:id="" action="ppaction://ole?verb=0"/>
          </p:cNvPr>
          <p:cNvGraphicFramePr>
            <a:graphicFrameLocks noChangeAspect="1"/>
          </p:cNvGraphicFramePr>
          <p:nvPr>
            <p:extLst/>
          </p:nvPr>
        </p:nvGraphicFramePr>
        <p:xfrm>
          <a:off x="3036606" y="954203"/>
          <a:ext cx="5896598" cy="4799789"/>
        </p:xfrm>
        <a:graphic>
          <a:graphicData uri="http://schemas.openxmlformats.org/presentationml/2006/ole">
            <mc:AlternateContent xmlns:mc="http://schemas.openxmlformats.org/markup-compatibility/2006">
              <mc:Choice xmlns:v="urn:schemas-microsoft-com:vml" Requires="v">
                <p:oleObj spid="_x0000_s2091" name="Presentation" r:id="rId3" imgW="3427450" imgH="4570537" progId="PowerPoint.Show.12">
                  <p:embed/>
                </p:oleObj>
              </mc:Choice>
              <mc:Fallback>
                <p:oleObj name="Presentation" r:id="rId3" imgW="3427450" imgH="4570537" progId="PowerPoint.Show.12">
                  <p:embed/>
                  <p:pic>
                    <p:nvPicPr>
                      <p:cNvPr id="6" name="Object 5">
                        <a:hlinkClick r:id="" action="ppaction://ole?verb=0"/>
                      </p:cNvPr>
                      <p:cNvPicPr/>
                      <p:nvPr/>
                    </p:nvPicPr>
                    <p:blipFill>
                      <a:blip r:embed="rId4"/>
                      <a:stretch>
                        <a:fillRect/>
                      </a:stretch>
                    </p:blipFill>
                    <p:spPr>
                      <a:xfrm>
                        <a:off x="3036606" y="954203"/>
                        <a:ext cx="5896598" cy="4799789"/>
                      </a:xfrm>
                      <a:prstGeom prst="rect">
                        <a:avLst/>
                      </a:prstGeom>
                    </p:spPr>
                  </p:pic>
                </p:oleObj>
              </mc:Fallback>
            </mc:AlternateContent>
          </a:graphicData>
        </a:graphic>
      </p:graphicFrame>
    </p:spTree>
    <p:extLst>
      <p:ext uri="{BB962C8B-B14F-4D97-AF65-F5344CB8AC3E}">
        <p14:creationId xmlns:p14="http://schemas.microsoft.com/office/powerpoint/2010/main" val="3640388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8" name="Google Shape;38;p8"/>
          <p:cNvSpPr/>
          <p:nvPr/>
        </p:nvSpPr>
        <p:spPr>
          <a:xfrm>
            <a:off x="1524000" y="857250"/>
            <a:ext cx="9144000" cy="285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9" name="Google Shape;39;p8"/>
          <p:cNvSpPr txBox="1"/>
          <p:nvPr/>
        </p:nvSpPr>
        <p:spPr>
          <a:xfrm>
            <a:off x="2639617" y="1882824"/>
            <a:ext cx="8028383" cy="4586823"/>
          </a:xfrm>
          <a:prstGeom prst="rect">
            <a:avLst/>
          </a:prstGeom>
          <a:noFill/>
          <a:ln>
            <a:noFill/>
          </a:ln>
        </p:spPr>
        <p:txBody>
          <a:bodyPr spcFirstLastPara="1" wrap="square" lIns="91425" tIns="91425" rIns="91425" bIns="91425" anchor="ctr" anchorCtr="0">
            <a:noAutofit/>
          </a:bodyPr>
          <a:lstStyle/>
          <a:p>
            <a:pPr defTabSz="914400">
              <a:buClr>
                <a:srgbClr val="000000"/>
              </a:buClr>
            </a:pPr>
            <a:r>
              <a:rPr lang="en-US" sz="5400" b="1" kern="0" dirty="0">
                <a:solidFill>
                  <a:srgbClr val="114868"/>
                </a:solidFill>
                <a:latin typeface="Avenir"/>
                <a:ea typeface="Avenir"/>
                <a:cs typeface="Avenir"/>
                <a:sym typeface="Avenir"/>
              </a:rPr>
              <a:t>Caring Dads</a:t>
            </a:r>
            <a:r>
              <a:rPr lang="ru-RU" sz="5400" b="1" kern="0" dirty="0">
                <a:solidFill>
                  <a:srgbClr val="114868"/>
                </a:solidFill>
                <a:latin typeface="Avenir"/>
                <a:ea typeface="Avenir"/>
                <a:cs typeface="Avenir"/>
                <a:sym typeface="Avenir"/>
              </a:rPr>
              <a:t> </a:t>
            </a:r>
            <a:r>
              <a:rPr lang="ru-RU" sz="2400" b="1" kern="0" dirty="0">
                <a:solidFill>
                  <a:srgbClr val="114868"/>
                </a:solidFill>
                <a:latin typeface="Avenir"/>
                <a:ea typeface="Avenir"/>
                <a:cs typeface="Avenir"/>
                <a:sym typeface="Avenir"/>
              </a:rPr>
              <a:t>(Заботливые отцы)</a:t>
            </a:r>
            <a:endParaRPr sz="2400" b="1" kern="0" dirty="0">
              <a:solidFill>
                <a:srgbClr val="114868"/>
              </a:solidFill>
              <a:latin typeface="Avenir"/>
              <a:ea typeface="Avenir"/>
              <a:cs typeface="Avenir"/>
              <a:sym typeface="Avenir"/>
            </a:endParaRPr>
          </a:p>
          <a:p>
            <a:pPr defTabSz="914400">
              <a:buClr>
                <a:srgbClr val="000000"/>
              </a:buClr>
            </a:pPr>
            <a:r>
              <a:rPr lang="en-US" sz="2400" kern="0" dirty="0">
                <a:solidFill>
                  <a:srgbClr val="434343"/>
                </a:solidFill>
                <a:latin typeface="Avenir"/>
                <a:ea typeface="Avenir"/>
                <a:cs typeface="Avenir"/>
                <a:sym typeface="Avenir"/>
              </a:rPr>
              <a:t>Helping Fathers Value their Children</a:t>
            </a:r>
            <a:endParaRPr lang="ru-RU" sz="2400" kern="0" dirty="0">
              <a:solidFill>
                <a:srgbClr val="434343"/>
              </a:solidFill>
              <a:latin typeface="Avenir"/>
              <a:ea typeface="Avenir"/>
              <a:cs typeface="Avenir"/>
              <a:sym typeface="Avenir"/>
            </a:endParaRPr>
          </a:p>
          <a:p>
            <a:pPr defTabSz="914400">
              <a:buClr>
                <a:srgbClr val="000000"/>
              </a:buClr>
            </a:pPr>
            <a:r>
              <a:rPr lang="ru-RU" kern="0" dirty="0">
                <a:solidFill>
                  <a:srgbClr val="434343"/>
                </a:solidFill>
                <a:latin typeface="Avenir"/>
                <a:ea typeface="Avenir"/>
                <a:cs typeface="Avenir"/>
                <a:sym typeface="Avenir"/>
              </a:rPr>
              <a:t>(Помогаем отцам ценить своих детей)</a:t>
            </a:r>
            <a:endParaRPr lang="en-US" kern="0" dirty="0">
              <a:solidFill>
                <a:srgbClr val="434343"/>
              </a:solidFill>
              <a:latin typeface="Avenir"/>
              <a:ea typeface="Avenir"/>
              <a:cs typeface="Avenir"/>
              <a:sym typeface="Avenir"/>
            </a:endParaRPr>
          </a:p>
          <a:p>
            <a:pPr defTabSz="914400">
              <a:buClr>
                <a:srgbClr val="000000"/>
              </a:buClr>
            </a:pPr>
            <a:endParaRPr lang="en-US" sz="2400" kern="0" dirty="0">
              <a:solidFill>
                <a:srgbClr val="434343"/>
              </a:solidFill>
              <a:latin typeface="Avenir"/>
              <a:ea typeface="Avenir"/>
              <a:cs typeface="Avenir"/>
              <a:sym typeface="Avenir"/>
            </a:endParaRPr>
          </a:p>
          <a:p>
            <a:pPr defTabSz="914400">
              <a:buClr>
                <a:srgbClr val="000000"/>
              </a:buClr>
            </a:pPr>
            <a:r>
              <a:rPr lang="ru-RU" sz="2400" kern="0" dirty="0">
                <a:solidFill>
                  <a:srgbClr val="434343"/>
                </a:solidFill>
                <a:latin typeface="Avenir"/>
                <a:ea typeface="Avenir"/>
                <a:cs typeface="Avenir"/>
                <a:sym typeface="Avenir"/>
              </a:rPr>
              <a:t>Список ссылок можно найти на последнем слайде, а также см. здесь: </a:t>
            </a:r>
            <a:r>
              <a:rPr lang="en-GB" sz="2400" kern="0" dirty="0">
                <a:solidFill>
                  <a:srgbClr val="434343"/>
                </a:solidFill>
                <a:latin typeface="Avenir"/>
                <a:ea typeface="Avenir"/>
                <a:cs typeface="Avenir"/>
                <a:sym typeface="Avenir"/>
                <a:hlinkClick r:id="rId3"/>
              </a:rPr>
              <a:t>https://www.nspcc.org.uk/globalassets/documents/evaluation-of-services/caring-dads-safer-children-evaluation-report.pdf</a:t>
            </a:r>
            <a:r>
              <a:rPr lang="en-GB" sz="2400" kern="0" dirty="0">
                <a:solidFill>
                  <a:srgbClr val="434343"/>
                </a:solidFill>
                <a:latin typeface="Avenir"/>
                <a:ea typeface="Avenir"/>
                <a:cs typeface="Avenir"/>
                <a:sym typeface="Avenir"/>
              </a:rPr>
              <a:t> </a:t>
            </a:r>
            <a:endParaRPr sz="2400" kern="0" dirty="0">
              <a:solidFill>
                <a:srgbClr val="434343"/>
              </a:solidFill>
              <a:latin typeface="Avenir"/>
              <a:ea typeface="Avenir"/>
              <a:cs typeface="Avenir"/>
              <a:sym typeface="Avenir"/>
            </a:endParaRPr>
          </a:p>
        </p:txBody>
      </p:sp>
      <p:pic>
        <p:nvPicPr>
          <p:cNvPr id="40" name="Google Shape;40;p8"/>
          <p:cNvPicPr preferRelativeResize="0"/>
          <p:nvPr/>
        </p:nvPicPr>
        <p:blipFill>
          <a:blip r:embed="rId4">
            <a:alphaModFix/>
          </a:blip>
          <a:stretch>
            <a:fillRect/>
          </a:stretch>
        </p:blipFill>
        <p:spPr>
          <a:xfrm>
            <a:off x="1524000" y="857250"/>
            <a:ext cx="1410918" cy="1410918"/>
          </a:xfrm>
          <a:prstGeom prst="rect">
            <a:avLst/>
          </a:prstGeom>
          <a:noFill/>
          <a:ln>
            <a:noFill/>
          </a:ln>
        </p:spPr>
      </p:pic>
    </p:spTree>
    <p:extLst>
      <p:ext uri="{BB962C8B-B14F-4D97-AF65-F5344CB8AC3E}">
        <p14:creationId xmlns:p14="http://schemas.microsoft.com/office/powerpoint/2010/main" val="666161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1981200" y="486189"/>
            <a:ext cx="4220817" cy="610500"/>
          </a:xfrm>
          <a:prstGeom prst="rect">
            <a:avLst/>
          </a:prstGeom>
        </p:spPr>
        <p:txBody>
          <a:bodyPr spcFirstLastPara="1" vert="horz" wrap="square" lIns="91425" tIns="91425" rIns="91425" bIns="91425" rtlCol="0" anchor="ctr" anchorCtr="0">
            <a:noAutofit/>
          </a:bodyPr>
          <a:lstStyle/>
          <a:p>
            <a:pPr>
              <a:spcBef>
                <a:spcPts val="0"/>
              </a:spcBef>
            </a:pPr>
            <a:r>
              <a:rPr lang="ru-RU" dirty="0"/>
              <a:t>Говорят</a:t>
            </a:r>
            <a:r>
              <a:rPr lang="en-US" dirty="0"/>
              <a:t>...</a:t>
            </a:r>
            <a:endParaRPr dirty="0"/>
          </a:p>
        </p:txBody>
      </p:sp>
      <p:sp>
        <p:nvSpPr>
          <p:cNvPr id="129" name="Google Shape;129;p15"/>
          <p:cNvSpPr txBox="1">
            <a:spLocks noGrp="1"/>
          </p:cNvSpPr>
          <p:nvPr>
            <p:ph type="body" idx="1"/>
          </p:nvPr>
        </p:nvSpPr>
        <p:spPr>
          <a:xfrm>
            <a:off x="1245704" y="1251831"/>
            <a:ext cx="9541566" cy="5361003"/>
          </a:xfrm>
          <a:prstGeom prst="rect">
            <a:avLst/>
          </a:prstGeom>
          <a:noFill/>
          <a:ln>
            <a:noFill/>
          </a:ln>
        </p:spPr>
        <p:txBody>
          <a:bodyPr spcFirstLastPara="1" vert="horz" wrap="square" lIns="91425" tIns="45700" rIns="91425" bIns="45700" rtlCol="0" anchor="t" anchorCtr="0">
            <a:noAutofit/>
          </a:bodyPr>
          <a:lstStyle/>
          <a:p>
            <a:pPr marL="139700" indent="0">
              <a:spcBef>
                <a:spcPts val="0"/>
              </a:spcBef>
              <a:buClr>
                <a:srgbClr val="114868"/>
              </a:buClr>
              <a:buSzPts val="1400"/>
              <a:buNone/>
            </a:pPr>
            <a:r>
              <a:rPr lang="ru-RU" sz="1400" b="1" dirty="0">
                <a:solidFill>
                  <a:srgbClr val="114868"/>
                </a:solidFill>
              </a:rPr>
              <a:t>Профессионалы</a:t>
            </a:r>
            <a:r>
              <a:rPr lang="en-US" sz="1400" b="1" dirty="0">
                <a:solidFill>
                  <a:srgbClr val="114868"/>
                </a:solidFill>
              </a:rPr>
              <a:t>:</a:t>
            </a:r>
            <a:endParaRPr lang="en-US" sz="1400" b="1" dirty="0"/>
          </a:p>
          <a:p>
            <a:pPr marL="139700" indent="0">
              <a:spcBef>
                <a:spcPts val="0"/>
              </a:spcBef>
              <a:buClr>
                <a:srgbClr val="114868"/>
              </a:buClr>
              <a:buSzPts val="1400"/>
              <a:buNone/>
            </a:pPr>
            <a:endParaRPr lang="en-US" sz="1400" b="1" i="1" dirty="0"/>
          </a:p>
          <a:p>
            <a:pPr marL="139700" indent="0">
              <a:spcBef>
                <a:spcPts val="0"/>
              </a:spcBef>
              <a:buClr>
                <a:srgbClr val="114868"/>
              </a:buClr>
              <a:buSzPts val="1400"/>
              <a:buNone/>
            </a:pPr>
            <a:r>
              <a:rPr lang="ru-RU" sz="1800" i="1" dirty="0"/>
              <a:t>«Он все еще хороший отец, несмотря на насилие с его стороны и попытки самоубийства».</a:t>
            </a:r>
          </a:p>
          <a:p>
            <a:pPr marL="139700" indent="0">
              <a:spcBef>
                <a:spcPts val="0"/>
              </a:spcBef>
              <a:buClr>
                <a:srgbClr val="114868"/>
              </a:buClr>
              <a:buSzPts val="1400"/>
              <a:buNone/>
            </a:pPr>
            <a:endParaRPr lang="en-US" sz="1800" i="1" dirty="0"/>
          </a:p>
          <a:p>
            <a:pPr marL="139700" indent="0">
              <a:spcBef>
                <a:spcPts val="0"/>
              </a:spcBef>
              <a:buClr>
                <a:srgbClr val="114868"/>
              </a:buClr>
              <a:buSzPts val="1400"/>
              <a:buNone/>
            </a:pPr>
            <a:r>
              <a:rPr lang="ru-RU" sz="1800" i="1" dirty="0"/>
              <a:t>«Отец безучастный и плохой, но… хочет быть ближе к ребенку, и он справится».</a:t>
            </a:r>
            <a:endParaRPr lang="en-US" i="1" dirty="0"/>
          </a:p>
          <a:p>
            <a:pPr marL="139700" indent="0">
              <a:spcBef>
                <a:spcPts val="0"/>
              </a:spcBef>
              <a:buClr>
                <a:srgbClr val="114868"/>
              </a:buClr>
              <a:buSzPts val="1400"/>
              <a:buNone/>
            </a:pPr>
            <a:endParaRPr lang="en-US" sz="1800" i="1" dirty="0"/>
          </a:p>
          <a:p>
            <a:pPr marL="139700" indent="0">
              <a:spcBef>
                <a:spcPts val="0"/>
              </a:spcBef>
              <a:buClr>
                <a:srgbClr val="114868"/>
              </a:buClr>
              <a:buSzPts val="1400"/>
              <a:buNone/>
            </a:pPr>
            <a:r>
              <a:rPr lang="ru-RU" sz="1800" i="1" dirty="0"/>
              <a:t>«Действия отцов, проявляющих насилие, могут оставаться безнаказанными. Мало кто осознает неспособность мужчин защищать, декларируется хорошее отцовство» (</a:t>
            </a:r>
            <a:r>
              <a:rPr lang="ru-RU" sz="1800" i="1" dirty="0" err="1"/>
              <a:t>Harne</a:t>
            </a:r>
            <a:r>
              <a:rPr lang="ru-RU" sz="1800" i="1" dirty="0"/>
              <a:t>, 2010). </a:t>
            </a:r>
            <a:endParaRPr sz="1800" i="1" dirty="0"/>
          </a:p>
          <a:p>
            <a:pPr indent="-77089">
              <a:spcBef>
                <a:spcPts val="0"/>
              </a:spcBef>
              <a:buClr>
                <a:schemeClr val="accent1"/>
              </a:buClr>
              <a:buSzPts val="1666"/>
              <a:buNone/>
            </a:pPr>
            <a:endParaRPr sz="1400" b="1" dirty="0"/>
          </a:p>
          <a:p>
            <a:pPr indent="-77089">
              <a:spcBef>
                <a:spcPts val="0"/>
              </a:spcBef>
              <a:buClr>
                <a:schemeClr val="accent1"/>
              </a:buClr>
              <a:buSzPts val="1666"/>
              <a:buNone/>
            </a:pPr>
            <a:endParaRPr sz="1400" b="1" dirty="0"/>
          </a:p>
          <a:p>
            <a:pPr marL="139700" indent="0">
              <a:spcBef>
                <a:spcPts val="0"/>
              </a:spcBef>
              <a:buClr>
                <a:srgbClr val="114868"/>
              </a:buClr>
              <a:buSzPts val="1400"/>
              <a:buNone/>
            </a:pPr>
            <a:r>
              <a:rPr lang="ru-RU" sz="1400" b="1" dirty="0">
                <a:solidFill>
                  <a:srgbClr val="114868"/>
                </a:solidFill>
              </a:rPr>
              <a:t>Отцы</a:t>
            </a:r>
            <a:r>
              <a:rPr lang="en-US" sz="1400" b="1" dirty="0">
                <a:solidFill>
                  <a:srgbClr val="114868"/>
                </a:solidFill>
              </a:rPr>
              <a:t>:</a:t>
            </a:r>
            <a:endParaRPr lang="ru-RU" sz="1400" b="1" dirty="0">
              <a:solidFill>
                <a:srgbClr val="114868"/>
              </a:solidFill>
            </a:endParaRPr>
          </a:p>
          <a:p>
            <a:pPr marL="139700" indent="0">
              <a:spcBef>
                <a:spcPts val="0"/>
              </a:spcBef>
              <a:buClr>
                <a:srgbClr val="114868"/>
              </a:buClr>
              <a:buSzPts val="1400"/>
              <a:buNone/>
            </a:pPr>
            <a:endParaRPr lang="en-US" sz="1400" dirty="0"/>
          </a:p>
          <a:p>
            <a:pPr marL="139700" indent="0">
              <a:spcBef>
                <a:spcPts val="0"/>
              </a:spcBef>
              <a:buClr>
                <a:srgbClr val="114868"/>
              </a:buClr>
              <a:buSzPts val="1400"/>
              <a:buNone/>
            </a:pPr>
            <a:r>
              <a:rPr lang="ru-RU" i="1" dirty="0"/>
              <a:t>«Никто не встанет между мной и моими детьми, потому что они мои».</a:t>
            </a:r>
            <a:endParaRPr lang="en-US" i="1" dirty="0"/>
          </a:p>
          <a:p>
            <a:pPr marL="139700" indent="0">
              <a:spcBef>
                <a:spcPts val="0"/>
              </a:spcBef>
              <a:buClr>
                <a:srgbClr val="114868"/>
              </a:buClr>
              <a:buSzPts val="1400"/>
              <a:buNone/>
            </a:pPr>
            <a:endParaRPr lang="en-US" i="1" dirty="0"/>
          </a:p>
          <a:p>
            <a:pPr marL="139700" indent="0">
              <a:spcBef>
                <a:spcPts val="0"/>
              </a:spcBef>
              <a:buClr>
                <a:srgbClr val="114868"/>
              </a:buClr>
              <a:buSzPts val="1400"/>
              <a:buNone/>
            </a:pPr>
            <a:r>
              <a:rPr lang="ru-RU" i="1" dirty="0"/>
              <a:t>«Это все из-за безусловной любви, которую они вам дают. Вы не можете получить такую любовь нигде больше».</a:t>
            </a:r>
            <a:endParaRPr lang="en-US" i="1" dirty="0"/>
          </a:p>
          <a:p>
            <a:pPr marL="139700" indent="0">
              <a:spcBef>
                <a:spcPts val="0"/>
              </a:spcBef>
              <a:buClr>
                <a:srgbClr val="114868"/>
              </a:buClr>
              <a:buSzPts val="1400"/>
              <a:buNone/>
            </a:pPr>
            <a:endParaRPr lang="en-US" i="1" dirty="0"/>
          </a:p>
          <a:p>
            <a:pPr marL="139700" indent="0">
              <a:spcBef>
                <a:spcPts val="0"/>
              </a:spcBef>
              <a:buClr>
                <a:srgbClr val="114868"/>
              </a:buClr>
              <a:buSzPts val="1400"/>
              <a:buNone/>
            </a:pPr>
            <a:r>
              <a:rPr lang="ru-RU" i="1" dirty="0"/>
              <a:t>«Я сказал им, что засажу их мать за решетку, если она будет ограничивать наши контакты».</a:t>
            </a:r>
            <a:endParaRPr i="1" dirty="0"/>
          </a:p>
        </p:txBody>
      </p:sp>
    </p:spTree>
    <p:extLst>
      <p:ext uri="{BB962C8B-B14F-4D97-AF65-F5344CB8AC3E}">
        <p14:creationId xmlns:p14="http://schemas.microsoft.com/office/powerpoint/2010/main" val="31783374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1239079" y="212035"/>
            <a:ext cx="8590200" cy="1378225"/>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3600"/>
            </a:pPr>
            <a:r>
              <a:rPr lang="ru-RU" i="0" u="none" strike="noStrike" cap="none" dirty="0"/>
              <a:t>Последствия неучастия отцов в воспитании</a:t>
            </a:r>
            <a:endParaRPr i="0" u="none" strike="noStrike" cap="none" dirty="0"/>
          </a:p>
        </p:txBody>
      </p:sp>
      <p:sp>
        <p:nvSpPr>
          <p:cNvPr id="135" name="Google Shape;135;p16"/>
          <p:cNvSpPr txBox="1">
            <a:spLocks noGrp="1"/>
          </p:cNvSpPr>
          <p:nvPr>
            <p:ph type="body" idx="1"/>
          </p:nvPr>
        </p:nvSpPr>
        <p:spPr>
          <a:xfrm>
            <a:off x="1239079" y="1768666"/>
            <a:ext cx="8590200" cy="4612662"/>
          </a:xfrm>
          <a:prstGeom prst="rect">
            <a:avLst/>
          </a:prstGeom>
          <a:noFill/>
          <a:ln>
            <a:noFill/>
          </a:ln>
        </p:spPr>
        <p:txBody>
          <a:bodyPr spcFirstLastPara="1" vert="horz" wrap="square" lIns="91425" tIns="45700" rIns="91425" bIns="45700" rtlCol="0" anchor="t" anchorCtr="0">
            <a:noAutofit/>
          </a:bodyPr>
          <a:lstStyle/>
          <a:p>
            <a:pPr indent="-167640">
              <a:spcBef>
                <a:spcPts val="0"/>
              </a:spcBef>
              <a:buClr>
                <a:srgbClr val="434343"/>
              </a:buClr>
              <a:buSzPts val="1800"/>
              <a:buFont typeface="Arial"/>
              <a:buChar char="•"/>
            </a:pPr>
            <a:r>
              <a:rPr lang="ru-RU" sz="2400" b="1" dirty="0"/>
              <a:t>Детские риски увеличиваются из-за заключения отца и депрессии.</a:t>
            </a:r>
            <a:endParaRPr lang="en-GB" sz="2400" dirty="0"/>
          </a:p>
          <a:p>
            <a:pPr marL="0" indent="0">
              <a:spcBef>
                <a:spcPts val="0"/>
              </a:spcBef>
              <a:buNone/>
            </a:pPr>
            <a:endParaRPr lang="en-GB" sz="2400" dirty="0"/>
          </a:p>
          <a:p>
            <a:pPr indent="-167640">
              <a:spcBef>
                <a:spcPts val="480"/>
              </a:spcBef>
              <a:buClr>
                <a:srgbClr val="434343"/>
              </a:buClr>
              <a:buSzPts val="1800"/>
              <a:buFont typeface="Arial"/>
              <a:buChar char="•"/>
            </a:pPr>
            <a:r>
              <a:rPr lang="ru-RU" sz="2400" b="1" dirty="0"/>
              <a:t>Матери оказываются единолично ответственны </a:t>
            </a:r>
            <a:r>
              <a:rPr lang="ru-RU" sz="2400" dirty="0"/>
              <a:t>за защиту детей и оставлены без поддержки и помощи</a:t>
            </a:r>
            <a:r>
              <a:rPr lang="en-US" sz="2400" dirty="0"/>
              <a:t>.</a:t>
            </a:r>
            <a:endParaRPr sz="2400" dirty="0"/>
          </a:p>
          <a:p>
            <a:pPr marL="0" indent="0">
              <a:spcBef>
                <a:spcPts val="480"/>
              </a:spcBef>
              <a:buNone/>
            </a:pPr>
            <a:endParaRPr sz="2400" dirty="0"/>
          </a:p>
          <a:p>
            <a:pPr indent="-167640">
              <a:spcBef>
                <a:spcPts val="480"/>
              </a:spcBef>
              <a:buClr>
                <a:srgbClr val="434343"/>
              </a:buClr>
              <a:buSzPts val="1800"/>
              <a:buFont typeface="Arial"/>
              <a:buChar char="•"/>
            </a:pPr>
            <a:r>
              <a:rPr lang="ru-RU" sz="2400" b="1" dirty="0"/>
              <a:t>Отцы уходят в другие семьи, </a:t>
            </a:r>
            <a:r>
              <a:rPr lang="ru-RU" sz="2400" dirty="0"/>
              <a:t>при этом бросая своих детей. Кроме того в этих новых семьях они представляют собой риск для детей. </a:t>
            </a:r>
          </a:p>
          <a:p>
            <a:pPr marL="15240" indent="0">
              <a:spcBef>
                <a:spcPts val="480"/>
              </a:spcBef>
              <a:buClr>
                <a:srgbClr val="434343"/>
              </a:buClr>
              <a:buSzPts val="1800"/>
              <a:buNone/>
            </a:pPr>
            <a:endParaRPr sz="2400" dirty="0"/>
          </a:p>
          <a:p>
            <a:pPr indent="-167640">
              <a:spcBef>
                <a:spcPts val="480"/>
              </a:spcBef>
              <a:buClr>
                <a:srgbClr val="434343"/>
              </a:buClr>
              <a:buSzPts val="1800"/>
              <a:buFont typeface="Arial"/>
              <a:buChar char="•"/>
            </a:pPr>
            <a:r>
              <a:rPr lang="ru-RU" sz="2400" dirty="0"/>
              <a:t>Мы </a:t>
            </a:r>
            <a:r>
              <a:rPr lang="ru-RU" sz="2400" b="1" dirty="0"/>
              <a:t>теряем возможность </a:t>
            </a:r>
            <a:r>
              <a:rPr lang="ru-RU" sz="2400" dirty="0"/>
              <a:t>менять к лучшему мужчин и их отношение к детям. </a:t>
            </a:r>
            <a:endParaRPr sz="2400" dirty="0"/>
          </a:p>
        </p:txBody>
      </p:sp>
    </p:spTree>
    <p:extLst>
      <p:ext uri="{BB962C8B-B14F-4D97-AF65-F5344CB8AC3E}">
        <p14:creationId xmlns:p14="http://schemas.microsoft.com/office/powerpoint/2010/main" val="2360260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1346989" y="511253"/>
            <a:ext cx="8755900" cy="663015"/>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ru-RU" i="0" u="none" strike="noStrike" cap="none" dirty="0"/>
              <a:t>Программа </a:t>
            </a:r>
            <a:r>
              <a:rPr lang="en-US" i="0" u="none" strike="noStrike" cap="none" dirty="0"/>
              <a:t>Caring Dads</a:t>
            </a:r>
            <a:r>
              <a:rPr lang="ru-RU" i="0" u="none" strike="noStrike" cap="none" dirty="0"/>
              <a:t>         </a:t>
            </a:r>
            <a:endParaRPr i="0" u="none" strike="noStrike" cap="none" dirty="0"/>
          </a:p>
        </p:txBody>
      </p:sp>
      <p:sp>
        <p:nvSpPr>
          <p:cNvPr id="167" name="Google Shape;167;p20"/>
          <p:cNvSpPr txBox="1">
            <a:spLocks noGrp="1"/>
          </p:cNvSpPr>
          <p:nvPr>
            <p:ph type="body" idx="1"/>
          </p:nvPr>
        </p:nvSpPr>
        <p:spPr>
          <a:xfrm>
            <a:off x="1537252" y="1757798"/>
            <a:ext cx="9150626" cy="4592784"/>
          </a:xfrm>
          <a:prstGeom prst="rect">
            <a:avLst/>
          </a:prstGeom>
          <a:noFill/>
          <a:ln>
            <a:noFill/>
          </a:ln>
        </p:spPr>
        <p:txBody>
          <a:bodyPr spcFirstLastPara="1" vert="horz" wrap="square" lIns="91425" tIns="45700" rIns="91425" bIns="45700" rtlCol="0" anchor="t" anchorCtr="0">
            <a:noAutofit/>
          </a:bodyPr>
          <a:lstStyle/>
          <a:p>
            <a:pPr indent="-205740">
              <a:spcBef>
                <a:spcPts val="0"/>
              </a:spcBef>
              <a:buClr>
                <a:schemeClr val="accent3"/>
              </a:buClr>
              <a:buSzPts val="2400"/>
              <a:buFont typeface="Avenir"/>
              <a:buChar char="•"/>
            </a:pPr>
            <a:r>
              <a:rPr lang="ru-RU" sz="2400" b="1" dirty="0">
                <a:solidFill>
                  <a:schemeClr val="accent2">
                    <a:lumMod val="75000"/>
                  </a:schemeClr>
                </a:solidFill>
              </a:rPr>
              <a:t>Группа отцов</a:t>
            </a:r>
            <a:endParaRPr sz="2400" b="1" dirty="0">
              <a:solidFill>
                <a:schemeClr val="accent2">
                  <a:lumMod val="75000"/>
                </a:schemeClr>
              </a:solidFill>
            </a:endParaRPr>
          </a:p>
          <a:p>
            <a:pPr lvl="1" indent="-178434">
              <a:spcBef>
                <a:spcPts val="440"/>
              </a:spcBef>
              <a:buClr>
                <a:schemeClr val="accent3"/>
              </a:buClr>
              <a:buSzPts val="1800"/>
              <a:buFont typeface="Avenir"/>
              <a:buChar char="•"/>
            </a:pPr>
            <a:r>
              <a:rPr lang="en-US" sz="2400" dirty="0">
                <a:solidFill>
                  <a:schemeClr val="accent2">
                    <a:lumMod val="75000"/>
                  </a:schemeClr>
                </a:solidFill>
              </a:rPr>
              <a:t>17</a:t>
            </a:r>
            <a:r>
              <a:rPr lang="ru-RU" sz="2400" dirty="0">
                <a:solidFill>
                  <a:schemeClr val="accent2">
                    <a:lumMod val="75000"/>
                  </a:schemeClr>
                </a:solidFill>
              </a:rPr>
              <a:t>-недельная программа,</a:t>
            </a:r>
            <a:r>
              <a:rPr lang="en-US" sz="2400" dirty="0">
                <a:solidFill>
                  <a:schemeClr val="accent2">
                    <a:lumMod val="75000"/>
                  </a:schemeClr>
                </a:solidFill>
              </a:rPr>
              <a:t> 2</a:t>
            </a:r>
            <a:r>
              <a:rPr lang="ru-RU" sz="2400" dirty="0">
                <a:solidFill>
                  <a:schemeClr val="accent2">
                    <a:lumMod val="75000"/>
                  </a:schemeClr>
                </a:solidFill>
              </a:rPr>
              <a:t> часа групповых и индивидуальных сессий</a:t>
            </a:r>
            <a:endParaRPr sz="2400" dirty="0">
              <a:solidFill>
                <a:schemeClr val="accent2">
                  <a:lumMod val="75000"/>
                </a:schemeClr>
              </a:solidFill>
            </a:endParaRPr>
          </a:p>
          <a:p>
            <a:pPr lvl="1" indent="-178434">
              <a:spcBef>
                <a:spcPts val="440"/>
              </a:spcBef>
              <a:buClr>
                <a:schemeClr val="accent3"/>
              </a:buClr>
              <a:buSzPts val="1800"/>
              <a:buFont typeface="Avenir"/>
              <a:buChar char="•"/>
            </a:pPr>
            <a:r>
              <a:rPr lang="ru-RU" sz="2400" dirty="0">
                <a:solidFill>
                  <a:schemeClr val="accent2">
                    <a:lumMod val="75000"/>
                  </a:schemeClr>
                </a:solidFill>
              </a:rPr>
              <a:t>Группа состоит из </a:t>
            </a:r>
            <a:r>
              <a:rPr lang="en-US" sz="2400" dirty="0">
                <a:solidFill>
                  <a:schemeClr val="accent2">
                    <a:lumMod val="75000"/>
                  </a:schemeClr>
                </a:solidFill>
              </a:rPr>
              <a:t>8</a:t>
            </a:r>
            <a:r>
              <a:rPr lang="ru-RU" sz="2400" dirty="0">
                <a:solidFill>
                  <a:schemeClr val="accent2">
                    <a:lumMod val="75000"/>
                  </a:schemeClr>
                </a:solidFill>
              </a:rPr>
              <a:t>-</a:t>
            </a:r>
            <a:r>
              <a:rPr lang="en-US" sz="2400" dirty="0">
                <a:solidFill>
                  <a:schemeClr val="accent2">
                    <a:lumMod val="75000"/>
                  </a:schemeClr>
                </a:solidFill>
              </a:rPr>
              <a:t>12 </a:t>
            </a:r>
            <a:r>
              <a:rPr lang="ru-RU" sz="2400" dirty="0">
                <a:solidFill>
                  <a:schemeClr val="accent2">
                    <a:lumMod val="75000"/>
                  </a:schemeClr>
                </a:solidFill>
              </a:rPr>
              <a:t>отцов</a:t>
            </a:r>
            <a:endParaRPr sz="2400" dirty="0">
              <a:solidFill>
                <a:schemeClr val="accent2">
                  <a:lumMod val="75000"/>
                </a:schemeClr>
              </a:solidFill>
            </a:endParaRPr>
          </a:p>
          <a:p>
            <a:pPr lvl="1" indent="-178434">
              <a:spcBef>
                <a:spcPts val="440"/>
              </a:spcBef>
              <a:buClr>
                <a:schemeClr val="accent3"/>
              </a:buClr>
              <a:buSzPts val="1800"/>
              <a:buFont typeface="Avenir"/>
              <a:buChar char="•"/>
            </a:pPr>
            <a:r>
              <a:rPr lang="ru-RU" sz="2400" dirty="0">
                <a:solidFill>
                  <a:schemeClr val="accent2">
                    <a:lumMod val="75000"/>
                  </a:schemeClr>
                </a:solidFill>
              </a:rPr>
              <a:t>Рекомендации в основном через Детскую помощь (органы опеки и попечительства) и службы пробации, но также и из организаций, занимающихся психическим здоровьем ребенка и семьи, лечением зависимости и т.д. </a:t>
            </a:r>
            <a:endParaRPr sz="2400" dirty="0">
              <a:solidFill>
                <a:schemeClr val="accent2">
                  <a:lumMod val="75000"/>
                </a:schemeClr>
              </a:solidFill>
            </a:endParaRPr>
          </a:p>
          <a:p>
            <a:pPr marL="0" indent="0">
              <a:spcBef>
                <a:spcPts val="440"/>
              </a:spcBef>
              <a:buNone/>
            </a:pPr>
            <a:endParaRPr sz="2400" dirty="0">
              <a:solidFill>
                <a:schemeClr val="accent3"/>
              </a:solidFill>
            </a:endParaRPr>
          </a:p>
          <a:p>
            <a:pPr indent="-205740">
              <a:spcBef>
                <a:spcPts val="480"/>
              </a:spcBef>
              <a:buClr>
                <a:schemeClr val="accent4"/>
              </a:buClr>
              <a:buSzPts val="2400"/>
              <a:buFont typeface="Avenir"/>
              <a:buChar char="•"/>
            </a:pPr>
            <a:r>
              <a:rPr lang="ru-RU" sz="2400" dirty="0">
                <a:solidFill>
                  <a:schemeClr val="tx1">
                    <a:lumMod val="75000"/>
                    <a:lumOff val="25000"/>
                  </a:schemeClr>
                </a:solidFill>
              </a:rPr>
              <a:t>Контакты с матерями</a:t>
            </a:r>
            <a:endParaRPr sz="2400" dirty="0">
              <a:solidFill>
                <a:schemeClr val="tx1">
                  <a:lumMod val="75000"/>
                  <a:lumOff val="25000"/>
                </a:schemeClr>
              </a:solidFill>
            </a:endParaRPr>
          </a:p>
          <a:p>
            <a:pPr marL="0" indent="0">
              <a:spcBef>
                <a:spcPts val="480"/>
              </a:spcBef>
              <a:buNone/>
            </a:pPr>
            <a:endParaRPr sz="2400" dirty="0">
              <a:solidFill>
                <a:schemeClr val="accent4"/>
              </a:solidFill>
            </a:endParaRPr>
          </a:p>
          <a:p>
            <a:pPr indent="-205740">
              <a:spcBef>
                <a:spcPts val="480"/>
              </a:spcBef>
              <a:buClr>
                <a:schemeClr val="accent5"/>
              </a:buClr>
              <a:buSzPts val="2400"/>
              <a:buFont typeface="Avenir"/>
              <a:buChar char="•"/>
            </a:pPr>
            <a:r>
              <a:rPr lang="ru-RU" sz="2400" dirty="0">
                <a:solidFill>
                  <a:srgbClr val="FF0000"/>
                </a:solidFill>
              </a:rPr>
              <a:t>Индивидуальная скоординированная поддержка</a:t>
            </a:r>
            <a:endParaRPr sz="2400" b="1" dirty="0">
              <a:solidFill>
                <a:srgbClr val="FF0000"/>
              </a:solidFill>
            </a:endParaRPr>
          </a:p>
        </p:txBody>
      </p:sp>
      <p:sp>
        <p:nvSpPr>
          <p:cNvPr id="2" name="TextBox 1">
            <a:extLst>
              <a:ext uri="{FF2B5EF4-FFF2-40B4-BE49-F238E27FC236}">
                <a16:creationId xmlns:a16="http://schemas.microsoft.com/office/drawing/2014/main" xmlns="" id="{ED6493AF-802B-4671-8CAC-99B491C4B01D}"/>
              </a:ext>
            </a:extLst>
          </p:cNvPr>
          <p:cNvSpPr txBox="1"/>
          <p:nvPr/>
        </p:nvSpPr>
        <p:spPr>
          <a:xfrm>
            <a:off x="5724939" y="1094783"/>
            <a:ext cx="2650435" cy="400110"/>
          </a:xfrm>
          <a:prstGeom prst="rect">
            <a:avLst/>
          </a:prstGeom>
          <a:noFill/>
        </p:spPr>
        <p:txBody>
          <a:bodyPr wrap="square" rtlCol="0">
            <a:spAutoFit/>
          </a:bodyPr>
          <a:lstStyle/>
          <a:p>
            <a:r>
              <a:rPr lang="ru-RU" sz="2000" b="1" dirty="0"/>
              <a:t>(Заботливые отцы)</a:t>
            </a:r>
            <a:endParaRPr lang="en-GB" sz="2000" b="1" dirty="0"/>
          </a:p>
        </p:txBody>
      </p:sp>
    </p:spTree>
    <p:extLst>
      <p:ext uri="{BB962C8B-B14F-4D97-AF65-F5344CB8AC3E}">
        <p14:creationId xmlns:p14="http://schemas.microsoft.com/office/powerpoint/2010/main" val="827436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2065916" y="142839"/>
            <a:ext cx="8229600" cy="1356906"/>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en-US" i="0" u="none" strike="noStrike" cap="none" dirty="0">
                <a:solidFill>
                  <a:srgbClr val="FF0000"/>
                </a:solidFill>
              </a:rPr>
              <a:t>Caring Dads: </a:t>
            </a:r>
            <a:r>
              <a:rPr lang="ru-RU" i="0" u="none" strike="noStrike" cap="none" dirty="0">
                <a:solidFill>
                  <a:srgbClr val="FF0000"/>
                </a:solidFill>
              </a:rPr>
              <a:t>Цели и стратегии</a:t>
            </a:r>
            <a:endParaRPr i="0" u="none" strike="noStrike" cap="none" dirty="0">
              <a:solidFill>
                <a:srgbClr val="FF0000"/>
              </a:solidFill>
            </a:endParaRPr>
          </a:p>
        </p:txBody>
      </p:sp>
      <p:sp>
        <p:nvSpPr>
          <p:cNvPr id="226" name="Google Shape;226;p30"/>
          <p:cNvSpPr txBox="1"/>
          <p:nvPr/>
        </p:nvSpPr>
        <p:spPr>
          <a:xfrm rot="2694222">
            <a:off x="5114648" y="2874424"/>
            <a:ext cx="504875" cy="265166"/>
          </a:xfrm>
          <a:prstGeom prst="rect">
            <a:avLst/>
          </a:prstGeom>
          <a:noFill/>
          <a:ln>
            <a:noFill/>
          </a:ln>
        </p:spPr>
        <p:txBody>
          <a:bodyPr spcFirstLastPara="1" wrap="square" lIns="91425" tIns="91425" rIns="91425" bIns="91425" anchor="t" anchorCtr="0">
            <a:noAutofit/>
          </a:bodyPr>
          <a:lstStyle/>
          <a:p>
            <a:pPr algn="ctr"/>
            <a:r>
              <a:rPr lang="en-US" b="1">
                <a:solidFill>
                  <a:srgbClr val="FFFFFF"/>
                </a:solidFill>
                <a:latin typeface="Avenir"/>
                <a:ea typeface="Avenir"/>
                <a:cs typeface="Avenir"/>
                <a:sym typeface="Avenir"/>
              </a:rPr>
              <a:t>1</a:t>
            </a:r>
            <a:endParaRPr b="1">
              <a:solidFill>
                <a:srgbClr val="FFFFFF"/>
              </a:solidFill>
              <a:latin typeface="Avenir"/>
              <a:ea typeface="Avenir"/>
              <a:cs typeface="Avenir"/>
              <a:sym typeface="Avenir"/>
            </a:endParaRPr>
          </a:p>
        </p:txBody>
      </p:sp>
      <p:grpSp>
        <p:nvGrpSpPr>
          <p:cNvPr id="227" name="Google Shape;227;p30"/>
          <p:cNvGrpSpPr/>
          <p:nvPr/>
        </p:nvGrpSpPr>
        <p:grpSpPr>
          <a:xfrm rot="2694166">
            <a:off x="2409315" y="3278151"/>
            <a:ext cx="3814769" cy="3814769"/>
            <a:chOff x="362126" y="253800"/>
            <a:chExt cx="3814800" cy="3814800"/>
          </a:xfrm>
        </p:grpSpPr>
        <p:sp>
          <p:nvSpPr>
            <p:cNvPr id="228" name="Google Shape;228;p30"/>
            <p:cNvSpPr/>
            <p:nvPr/>
          </p:nvSpPr>
          <p:spPr>
            <a:xfrm rot="2700000">
              <a:off x="1801138" y="-67883"/>
              <a:ext cx="936775" cy="4458167"/>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latin typeface="Avenir"/>
                <a:ea typeface="Avenir"/>
                <a:cs typeface="Avenir"/>
                <a:sym typeface="Avenir"/>
              </a:endParaRPr>
            </a:p>
          </p:txBody>
        </p:sp>
        <p:sp>
          <p:nvSpPr>
            <p:cNvPr id="229" name="Google Shape;229;p30"/>
            <p:cNvSpPr/>
            <p:nvPr/>
          </p:nvSpPr>
          <p:spPr>
            <a:xfrm rot="-2694217">
              <a:off x="746210" y="3205450"/>
              <a:ext cx="504451" cy="493844"/>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US" sz="2400" b="1">
                  <a:solidFill>
                    <a:schemeClr val="accent3"/>
                  </a:solidFill>
                  <a:latin typeface="Avenir"/>
                  <a:ea typeface="Avenir"/>
                  <a:cs typeface="Avenir"/>
                  <a:sym typeface="Avenir"/>
                </a:rPr>
                <a:t>1</a:t>
              </a:r>
              <a:endParaRPr sz="2400" b="1">
                <a:solidFill>
                  <a:schemeClr val="accent3"/>
                </a:solidFill>
                <a:latin typeface="Avenir"/>
                <a:ea typeface="Avenir"/>
                <a:cs typeface="Avenir"/>
                <a:sym typeface="Avenir"/>
              </a:endParaRPr>
            </a:p>
          </p:txBody>
        </p:sp>
        <p:sp>
          <p:nvSpPr>
            <p:cNvPr id="230" name="Google Shape;230;p30"/>
            <p:cNvSpPr txBox="1"/>
            <p:nvPr/>
          </p:nvSpPr>
          <p:spPr>
            <a:xfrm rot="-2700000">
              <a:off x="692166" y="1438754"/>
              <a:ext cx="3694067" cy="924047"/>
            </a:xfrm>
            <a:prstGeom prst="rect">
              <a:avLst/>
            </a:prstGeom>
            <a:noFill/>
            <a:ln>
              <a:noFill/>
            </a:ln>
          </p:spPr>
          <p:txBody>
            <a:bodyPr spcFirstLastPara="1" wrap="square" lIns="91425" tIns="91425" rIns="91425" bIns="91425" anchor="ctr" anchorCtr="0">
              <a:noAutofit/>
            </a:bodyPr>
            <a:lstStyle/>
            <a:p>
              <a:pPr>
                <a:lnSpc>
                  <a:spcPct val="115000"/>
                </a:lnSpc>
              </a:pPr>
              <a:r>
                <a:rPr lang="ru-RU" b="1" dirty="0">
                  <a:solidFill>
                    <a:srgbClr val="FFFFFF"/>
                  </a:solidFill>
                  <a:latin typeface="Avenir"/>
                  <a:ea typeface="Avenir"/>
                  <a:cs typeface="Avenir"/>
                  <a:sym typeface="Avenir"/>
                </a:rPr>
                <a:t>Привлечение мужчин</a:t>
              </a:r>
              <a:endParaRPr b="1" dirty="0">
                <a:solidFill>
                  <a:srgbClr val="FFFFFF"/>
                </a:solidFill>
                <a:latin typeface="Avenir"/>
                <a:ea typeface="Avenir"/>
                <a:cs typeface="Avenir"/>
                <a:sym typeface="Avenir"/>
              </a:endParaRPr>
            </a:p>
          </p:txBody>
        </p:sp>
      </p:grpSp>
      <p:grpSp>
        <p:nvGrpSpPr>
          <p:cNvPr id="231" name="Google Shape;231;p30"/>
          <p:cNvGrpSpPr/>
          <p:nvPr/>
        </p:nvGrpSpPr>
        <p:grpSpPr>
          <a:xfrm rot="2694166">
            <a:off x="3459688" y="2257822"/>
            <a:ext cx="3814769" cy="3814769"/>
            <a:chOff x="362126" y="253800"/>
            <a:chExt cx="3814800" cy="3814800"/>
          </a:xfrm>
        </p:grpSpPr>
        <p:sp>
          <p:nvSpPr>
            <p:cNvPr id="232" name="Google Shape;232;p30"/>
            <p:cNvSpPr/>
            <p:nvPr/>
          </p:nvSpPr>
          <p:spPr>
            <a:xfrm rot="2700000">
              <a:off x="1801138" y="-67883"/>
              <a:ext cx="936775" cy="4458167"/>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endParaRPr>
                <a:latin typeface="Avenir"/>
                <a:ea typeface="Avenir"/>
                <a:cs typeface="Avenir"/>
                <a:sym typeface="Avenir"/>
              </a:endParaRPr>
            </a:p>
          </p:txBody>
        </p:sp>
        <p:sp>
          <p:nvSpPr>
            <p:cNvPr id="233" name="Google Shape;233;p30"/>
            <p:cNvSpPr/>
            <p:nvPr/>
          </p:nvSpPr>
          <p:spPr>
            <a:xfrm rot="-2694217">
              <a:off x="746210" y="3205450"/>
              <a:ext cx="504451" cy="493844"/>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US" sz="2400" b="1">
                  <a:solidFill>
                    <a:schemeClr val="accent4"/>
                  </a:solidFill>
                  <a:latin typeface="Avenir"/>
                  <a:ea typeface="Avenir"/>
                  <a:cs typeface="Avenir"/>
                  <a:sym typeface="Avenir"/>
                </a:rPr>
                <a:t>2</a:t>
              </a:r>
              <a:endParaRPr sz="2400" b="1">
                <a:solidFill>
                  <a:schemeClr val="accent4"/>
                </a:solidFill>
                <a:latin typeface="Avenir"/>
                <a:ea typeface="Avenir"/>
                <a:cs typeface="Avenir"/>
                <a:sym typeface="Avenir"/>
              </a:endParaRPr>
            </a:p>
          </p:txBody>
        </p:sp>
        <p:sp>
          <p:nvSpPr>
            <p:cNvPr id="234" name="Google Shape;234;p30"/>
            <p:cNvSpPr txBox="1"/>
            <p:nvPr/>
          </p:nvSpPr>
          <p:spPr>
            <a:xfrm rot="-2700000">
              <a:off x="692166" y="1438754"/>
              <a:ext cx="3694067" cy="924047"/>
            </a:xfrm>
            <a:prstGeom prst="rect">
              <a:avLst/>
            </a:prstGeom>
            <a:noFill/>
            <a:ln>
              <a:noFill/>
            </a:ln>
          </p:spPr>
          <p:txBody>
            <a:bodyPr spcFirstLastPara="1" wrap="square" lIns="91425" tIns="91425" rIns="91425" bIns="91425" anchor="ctr" anchorCtr="0">
              <a:noAutofit/>
            </a:bodyPr>
            <a:lstStyle/>
            <a:p>
              <a:pPr>
                <a:lnSpc>
                  <a:spcPct val="115000"/>
                </a:lnSpc>
              </a:pPr>
              <a:r>
                <a:rPr lang="ru-RU" b="1" dirty="0">
                  <a:solidFill>
                    <a:srgbClr val="FFFFFF"/>
                  </a:solidFill>
                  <a:latin typeface="Avenir"/>
                  <a:ea typeface="Avenir"/>
                  <a:cs typeface="Avenir"/>
                  <a:sym typeface="Avenir"/>
                </a:rPr>
                <a:t>Ориентированное на ребенка воспитание</a:t>
              </a:r>
              <a:endParaRPr b="1" dirty="0">
                <a:solidFill>
                  <a:srgbClr val="FFFFFF"/>
                </a:solidFill>
                <a:latin typeface="Avenir"/>
                <a:ea typeface="Avenir"/>
                <a:cs typeface="Avenir"/>
                <a:sym typeface="Avenir"/>
              </a:endParaRPr>
            </a:p>
          </p:txBody>
        </p:sp>
      </p:grpSp>
      <p:grpSp>
        <p:nvGrpSpPr>
          <p:cNvPr id="235" name="Google Shape;235;p30"/>
          <p:cNvGrpSpPr/>
          <p:nvPr/>
        </p:nvGrpSpPr>
        <p:grpSpPr>
          <a:xfrm rot="2694166">
            <a:off x="4186863" y="2250663"/>
            <a:ext cx="4494207" cy="2322012"/>
            <a:chOff x="40442" y="1377263"/>
            <a:chExt cx="4494244" cy="2322031"/>
          </a:xfrm>
        </p:grpSpPr>
        <p:sp>
          <p:nvSpPr>
            <p:cNvPr id="236" name="Google Shape;236;p30"/>
            <p:cNvSpPr/>
            <p:nvPr/>
          </p:nvSpPr>
          <p:spPr>
            <a:xfrm rot="2700000">
              <a:off x="1801138" y="-67883"/>
              <a:ext cx="936775" cy="4458167"/>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endParaRPr>
                <a:latin typeface="Avenir"/>
                <a:ea typeface="Avenir"/>
                <a:cs typeface="Avenir"/>
                <a:sym typeface="Avenir"/>
              </a:endParaRPr>
            </a:p>
          </p:txBody>
        </p:sp>
        <p:sp>
          <p:nvSpPr>
            <p:cNvPr id="237" name="Google Shape;237;p30"/>
            <p:cNvSpPr/>
            <p:nvPr/>
          </p:nvSpPr>
          <p:spPr>
            <a:xfrm rot="-2694217">
              <a:off x="746210" y="3205450"/>
              <a:ext cx="504451" cy="493844"/>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US" sz="2400" b="1">
                  <a:solidFill>
                    <a:schemeClr val="accent5"/>
                  </a:solidFill>
                  <a:latin typeface="Avenir"/>
                  <a:ea typeface="Avenir"/>
                  <a:cs typeface="Avenir"/>
                  <a:sym typeface="Avenir"/>
                </a:rPr>
                <a:t>3</a:t>
              </a:r>
              <a:endParaRPr sz="2400" b="1">
                <a:solidFill>
                  <a:schemeClr val="accent5"/>
                </a:solidFill>
                <a:latin typeface="Avenir"/>
                <a:ea typeface="Avenir"/>
                <a:cs typeface="Avenir"/>
                <a:sym typeface="Avenir"/>
              </a:endParaRPr>
            </a:p>
          </p:txBody>
        </p:sp>
        <p:sp>
          <p:nvSpPr>
            <p:cNvPr id="238" name="Google Shape;238;p30"/>
            <p:cNvSpPr txBox="1"/>
            <p:nvPr/>
          </p:nvSpPr>
          <p:spPr>
            <a:xfrm rot="18900000">
              <a:off x="666695" y="1377263"/>
              <a:ext cx="3867991" cy="924047"/>
            </a:xfrm>
            <a:prstGeom prst="rect">
              <a:avLst/>
            </a:prstGeom>
            <a:noFill/>
            <a:ln>
              <a:noFill/>
            </a:ln>
          </p:spPr>
          <p:txBody>
            <a:bodyPr spcFirstLastPara="1" wrap="square" lIns="91425" tIns="91425" rIns="91425" bIns="91425" anchor="ctr" anchorCtr="0">
              <a:noAutofit/>
            </a:bodyPr>
            <a:lstStyle/>
            <a:p>
              <a:pPr>
                <a:lnSpc>
                  <a:spcPct val="115000"/>
                </a:lnSpc>
              </a:pPr>
              <a:r>
                <a:rPr lang="ru-RU" b="1" dirty="0">
                  <a:solidFill>
                    <a:schemeClr val="lt1"/>
                  </a:solidFill>
                  <a:latin typeface="Avenir"/>
                  <a:ea typeface="Avenir"/>
                  <a:cs typeface="Avenir"/>
                  <a:sym typeface="Avenir"/>
                </a:rPr>
                <a:t>Распознавание</a:t>
              </a:r>
              <a:r>
                <a:rPr lang="en-US" b="1" dirty="0">
                  <a:solidFill>
                    <a:schemeClr val="lt1"/>
                  </a:solidFill>
                  <a:latin typeface="Avenir"/>
                  <a:ea typeface="Avenir"/>
                  <a:cs typeface="Avenir"/>
                  <a:sym typeface="Avenir"/>
                </a:rPr>
                <a:t> </a:t>
              </a:r>
              <a:r>
                <a:rPr lang="ru-RU" b="1" dirty="0">
                  <a:solidFill>
                    <a:schemeClr val="lt1"/>
                  </a:solidFill>
                  <a:latin typeface="Avenir"/>
                  <a:ea typeface="Avenir"/>
                  <a:cs typeface="Avenir"/>
                  <a:sym typeface="Avenir"/>
                </a:rPr>
                <a:t>насилия и пренебрежения и </a:t>
              </a:r>
              <a:r>
                <a:rPr lang="ru-RU" altLang="en-US" b="1" dirty="0">
                  <a:solidFill>
                    <a:srgbClr val="FFFFFF"/>
                  </a:solidFill>
                  <a:latin typeface="Avenir"/>
                  <a:ea typeface="Avenir"/>
                  <a:cs typeface="Avenir"/>
                  <a:sym typeface="Avenir"/>
                </a:rPr>
                <a:t>борьба с ними</a:t>
              </a:r>
              <a:endParaRPr b="1" dirty="0">
                <a:solidFill>
                  <a:srgbClr val="FFFFFF"/>
                </a:solidFill>
                <a:latin typeface="Avenir"/>
                <a:ea typeface="Avenir"/>
                <a:cs typeface="Avenir"/>
                <a:sym typeface="Avenir"/>
              </a:endParaRPr>
            </a:p>
          </p:txBody>
        </p:sp>
      </p:grpSp>
      <p:grpSp>
        <p:nvGrpSpPr>
          <p:cNvPr id="239" name="Google Shape;239;p30"/>
          <p:cNvGrpSpPr/>
          <p:nvPr/>
        </p:nvGrpSpPr>
        <p:grpSpPr>
          <a:xfrm rot="2694166">
            <a:off x="6429397" y="181463"/>
            <a:ext cx="3814769" cy="3814769"/>
            <a:chOff x="362126" y="253800"/>
            <a:chExt cx="3814800" cy="3814800"/>
          </a:xfrm>
        </p:grpSpPr>
        <p:sp>
          <p:nvSpPr>
            <p:cNvPr id="240" name="Google Shape;240;p30"/>
            <p:cNvSpPr/>
            <p:nvPr/>
          </p:nvSpPr>
          <p:spPr>
            <a:xfrm rot="2700000">
              <a:off x="1801138" y="-67883"/>
              <a:ext cx="936775" cy="4458167"/>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endParaRPr>
                <a:latin typeface="Avenir"/>
                <a:ea typeface="Avenir"/>
                <a:cs typeface="Avenir"/>
                <a:sym typeface="Avenir"/>
              </a:endParaRPr>
            </a:p>
          </p:txBody>
        </p:sp>
        <p:sp>
          <p:nvSpPr>
            <p:cNvPr id="241" name="Google Shape;241;p30"/>
            <p:cNvSpPr/>
            <p:nvPr/>
          </p:nvSpPr>
          <p:spPr>
            <a:xfrm rot="-2694217">
              <a:off x="746210" y="3205450"/>
              <a:ext cx="504451" cy="493844"/>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n-US" sz="2400" b="1">
                  <a:solidFill>
                    <a:schemeClr val="accent6"/>
                  </a:solidFill>
                  <a:latin typeface="Avenir"/>
                  <a:ea typeface="Avenir"/>
                  <a:cs typeface="Avenir"/>
                  <a:sym typeface="Avenir"/>
                </a:rPr>
                <a:t>4</a:t>
              </a:r>
              <a:endParaRPr sz="2400" b="1">
                <a:solidFill>
                  <a:schemeClr val="accent6"/>
                </a:solidFill>
                <a:latin typeface="Avenir"/>
                <a:ea typeface="Avenir"/>
                <a:cs typeface="Avenir"/>
                <a:sym typeface="Avenir"/>
              </a:endParaRPr>
            </a:p>
          </p:txBody>
        </p:sp>
        <p:sp>
          <p:nvSpPr>
            <p:cNvPr id="242" name="Google Shape;242;p30"/>
            <p:cNvSpPr txBox="1"/>
            <p:nvPr/>
          </p:nvSpPr>
          <p:spPr>
            <a:xfrm rot="-2700000">
              <a:off x="692166" y="1438754"/>
              <a:ext cx="3694067" cy="924047"/>
            </a:xfrm>
            <a:prstGeom prst="rect">
              <a:avLst/>
            </a:prstGeom>
            <a:noFill/>
            <a:ln>
              <a:noFill/>
            </a:ln>
          </p:spPr>
          <p:txBody>
            <a:bodyPr spcFirstLastPara="1" wrap="square" lIns="91425" tIns="91425" rIns="91425" bIns="91425" anchor="ctr" anchorCtr="0">
              <a:noAutofit/>
            </a:bodyPr>
            <a:lstStyle/>
            <a:p>
              <a:pPr>
                <a:lnSpc>
                  <a:spcPct val="115000"/>
                </a:lnSpc>
              </a:pPr>
              <a:r>
                <a:rPr lang="ru-RU" b="1" dirty="0">
                  <a:solidFill>
                    <a:schemeClr val="lt1"/>
                  </a:solidFill>
                  <a:latin typeface="Avenir"/>
                  <a:ea typeface="Avenir"/>
                  <a:cs typeface="Avenir"/>
                  <a:sym typeface="Avenir"/>
                </a:rPr>
                <a:t>Восстановление доверия и планирование будущего</a:t>
              </a:r>
              <a:endParaRPr b="1" dirty="0">
                <a:solidFill>
                  <a:schemeClr val="lt1"/>
                </a:solidFill>
                <a:latin typeface="Avenir"/>
                <a:ea typeface="Avenir"/>
                <a:cs typeface="Avenir"/>
                <a:sym typeface="Avenir"/>
              </a:endParaRPr>
            </a:p>
          </p:txBody>
        </p:sp>
      </p:grpSp>
    </p:spTree>
    <p:extLst>
      <p:ext uri="{BB962C8B-B14F-4D97-AF65-F5344CB8AC3E}">
        <p14:creationId xmlns:p14="http://schemas.microsoft.com/office/powerpoint/2010/main" val="989403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title"/>
          </p:nvPr>
        </p:nvSpPr>
        <p:spPr>
          <a:xfrm>
            <a:off x="1981199" y="490331"/>
            <a:ext cx="9044609" cy="1298712"/>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ru-RU" i="0" u="none" strike="noStrike" cap="none" dirty="0">
                <a:solidFill>
                  <a:srgbClr val="FF0000"/>
                </a:solidFill>
              </a:rPr>
              <a:t>Ключевые упражнения</a:t>
            </a:r>
            <a:r>
              <a:rPr lang="en-US" i="0" u="none" strike="noStrike" cap="none" dirty="0">
                <a:solidFill>
                  <a:srgbClr val="FF0000"/>
                </a:solidFill>
              </a:rPr>
              <a:t>: </a:t>
            </a:r>
            <a:r>
              <a:rPr lang="ru-RU" dirty="0">
                <a:solidFill>
                  <a:srgbClr val="FF0000"/>
                </a:solidFill>
              </a:rPr>
              <a:t>Что значит</a:t>
            </a:r>
            <a:r>
              <a:rPr lang="ru-RU" i="0" u="none" strike="noStrike" cap="none" dirty="0">
                <a:solidFill>
                  <a:srgbClr val="FF0000"/>
                </a:solidFill>
              </a:rPr>
              <a:t> «отец»</a:t>
            </a:r>
            <a:r>
              <a:rPr lang="en-US" i="0" u="none" strike="noStrike" cap="none" dirty="0">
                <a:solidFill>
                  <a:srgbClr val="FF0000"/>
                </a:solidFill>
              </a:rPr>
              <a:t>?</a:t>
            </a:r>
            <a:endParaRPr i="0" u="none" strike="noStrike" cap="none" dirty="0">
              <a:solidFill>
                <a:srgbClr val="FF0000"/>
              </a:solidFill>
            </a:endParaRPr>
          </a:p>
        </p:txBody>
      </p:sp>
      <p:sp>
        <p:nvSpPr>
          <p:cNvPr id="298" name="Google Shape;298;p38"/>
          <p:cNvSpPr/>
          <p:nvPr/>
        </p:nvSpPr>
        <p:spPr>
          <a:xfrm>
            <a:off x="2158525" y="2090850"/>
            <a:ext cx="2506240" cy="3407700"/>
          </a:xfrm>
          <a:prstGeom prst="round2SameRect">
            <a:avLst>
              <a:gd name="adj1" fmla="val 16667"/>
              <a:gd name="adj2" fmla="val 0"/>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algn="ctr">
              <a:buClr>
                <a:schemeClr val="dk1"/>
              </a:buClr>
            </a:pPr>
            <a:r>
              <a:rPr lang="ru-RU" sz="2000" b="1" i="1" dirty="0">
                <a:solidFill>
                  <a:schemeClr val="lt1"/>
                </a:solidFill>
                <a:latin typeface="Avenir"/>
                <a:ea typeface="Avenir"/>
                <a:cs typeface="Avenir"/>
                <a:sym typeface="Avenir"/>
              </a:rPr>
              <a:t>Хороший папа</a:t>
            </a:r>
            <a:endParaRPr sz="2000" i="1" dirty="0">
              <a:solidFill>
                <a:schemeClr val="dk1"/>
              </a:solidFill>
              <a:latin typeface="Avenir"/>
              <a:ea typeface="Avenir"/>
              <a:cs typeface="Avenir"/>
              <a:sym typeface="Avenir"/>
            </a:endParaRPr>
          </a:p>
          <a:p>
            <a:pPr algn="ctr">
              <a:buClr>
                <a:schemeClr val="dk1"/>
              </a:buClr>
            </a:pPr>
            <a:endParaRPr dirty="0">
              <a:solidFill>
                <a:schemeClr val="lt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Слушает</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Играет с ребенком</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Заботится о питании</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Любит детей</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Мама</a:t>
            </a:r>
            <a:endParaRPr sz="1600" dirty="0">
              <a:solidFill>
                <a:schemeClr val="lt1"/>
              </a:solidFill>
              <a:latin typeface="Avenir"/>
              <a:ea typeface="Avenir"/>
              <a:cs typeface="Avenir"/>
              <a:sym typeface="Avenir"/>
            </a:endParaRPr>
          </a:p>
        </p:txBody>
      </p:sp>
      <p:sp>
        <p:nvSpPr>
          <p:cNvPr id="299" name="Google Shape;299;p38"/>
          <p:cNvSpPr/>
          <p:nvPr/>
        </p:nvSpPr>
        <p:spPr>
          <a:xfrm>
            <a:off x="4879027" y="2090850"/>
            <a:ext cx="2648209" cy="3407700"/>
          </a:xfrm>
          <a:prstGeom prst="round2SameRect">
            <a:avLst>
              <a:gd name="adj1" fmla="val 16667"/>
              <a:gd name="adj2" fmla="val 0"/>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algn="ctr">
              <a:buClr>
                <a:srgbClr val="000000"/>
              </a:buClr>
              <a:buSzPts val="1100"/>
            </a:pPr>
            <a:r>
              <a:rPr lang="ru-RU" sz="2000" b="1" i="1" dirty="0">
                <a:solidFill>
                  <a:schemeClr val="lt1"/>
                </a:solidFill>
                <a:latin typeface="Avenir"/>
                <a:ea typeface="Avenir"/>
                <a:cs typeface="Avenir"/>
                <a:sym typeface="Avenir"/>
              </a:rPr>
              <a:t>Просто отец</a:t>
            </a:r>
            <a:endParaRPr sz="2000" i="1" dirty="0">
              <a:solidFill>
                <a:schemeClr val="dk1"/>
              </a:solidFill>
              <a:latin typeface="Avenir"/>
              <a:ea typeface="Avenir"/>
              <a:cs typeface="Avenir"/>
              <a:sym typeface="Avenir"/>
            </a:endParaRPr>
          </a:p>
          <a:p>
            <a:pPr>
              <a:buClr>
                <a:srgbClr val="000000"/>
              </a:buClr>
              <a:buSzPts val="1100"/>
            </a:pPr>
            <a:endParaRPr dirty="0">
              <a:solidFill>
                <a:schemeClr val="lt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Проводит с ребенком много времени</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Интересуется своими детьми</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Справедливо делит свои обязанности с мамой</a:t>
            </a:r>
            <a:endParaRPr sz="1600" b="1" dirty="0">
              <a:solidFill>
                <a:schemeClr val="lt1"/>
              </a:solidFill>
              <a:latin typeface="Avenir"/>
              <a:ea typeface="Avenir"/>
              <a:cs typeface="Avenir"/>
              <a:sym typeface="Avenir"/>
            </a:endParaRPr>
          </a:p>
        </p:txBody>
      </p:sp>
      <p:sp>
        <p:nvSpPr>
          <p:cNvPr id="300" name="Google Shape;300;p38"/>
          <p:cNvSpPr/>
          <p:nvPr/>
        </p:nvSpPr>
        <p:spPr>
          <a:xfrm>
            <a:off x="7741498" y="2090850"/>
            <a:ext cx="2608450" cy="3407700"/>
          </a:xfrm>
          <a:prstGeom prst="round2SameRect">
            <a:avLst>
              <a:gd name="adj1" fmla="val 16667"/>
              <a:gd name="adj2" fmla="val 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algn="ctr">
              <a:buClr>
                <a:srgbClr val="000000"/>
              </a:buClr>
              <a:buSzPts val="1100"/>
            </a:pPr>
            <a:r>
              <a:rPr lang="ru-RU" sz="2000" b="1" i="1" dirty="0">
                <a:solidFill>
                  <a:schemeClr val="lt1"/>
                </a:solidFill>
                <a:latin typeface="Avenir"/>
                <a:ea typeface="Avenir"/>
                <a:cs typeface="Avenir"/>
                <a:sym typeface="Avenir"/>
              </a:rPr>
              <a:t>Плохой отец</a:t>
            </a:r>
            <a:endParaRPr sz="2000" i="1" dirty="0">
              <a:solidFill>
                <a:schemeClr val="dk1"/>
              </a:solidFill>
              <a:latin typeface="Avenir"/>
              <a:ea typeface="Avenir"/>
              <a:cs typeface="Avenir"/>
              <a:sym typeface="Avenir"/>
            </a:endParaRPr>
          </a:p>
          <a:p>
            <a:pPr>
              <a:buClr>
                <a:srgbClr val="000000"/>
              </a:buClr>
              <a:buSzPts val="1100"/>
            </a:pPr>
            <a:endParaRPr dirty="0">
              <a:solidFill>
                <a:schemeClr val="lt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Причиняет физическую боль</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Часто пропускает самые важные события</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Уходит</a:t>
            </a:r>
            <a:endParaRPr sz="1600" dirty="0">
              <a:solidFill>
                <a:schemeClr val="dk1"/>
              </a:solidFill>
              <a:latin typeface="Avenir"/>
              <a:ea typeface="Avenir"/>
              <a:cs typeface="Avenir"/>
              <a:sym typeface="Avenir"/>
            </a:endParaRPr>
          </a:p>
          <a:p>
            <a:pPr marL="457200" indent="-330200">
              <a:buClr>
                <a:schemeClr val="lt1"/>
              </a:buClr>
              <a:buSzPts val="1600"/>
              <a:buFont typeface="Avenir"/>
              <a:buChar char="●"/>
            </a:pPr>
            <a:r>
              <a:rPr lang="ru-RU" sz="1600" dirty="0">
                <a:solidFill>
                  <a:schemeClr val="lt1"/>
                </a:solidFill>
                <a:latin typeface="Avenir"/>
                <a:ea typeface="Avenir"/>
                <a:cs typeface="Avenir"/>
                <a:sym typeface="Avenir"/>
              </a:rPr>
              <a:t>Причиняет вред матери ребенка</a:t>
            </a:r>
            <a:endParaRPr sz="2400" b="1" dirty="0">
              <a:solidFill>
                <a:schemeClr val="lt1"/>
              </a:solidFill>
              <a:latin typeface="Avenir"/>
              <a:ea typeface="Avenir"/>
              <a:cs typeface="Avenir"/>
              <a:sym typeface="Avenir"/>
            </a:endParaRPr>
          </a:p>
        </p:txBody>
      </p:sp>
    </p:spTree>
    <p:extLst>
      <p:ext uri="{BB962C8B-B14F-4D97-AF65-F5344CB8AC3E}">
        <p14:creationId xmlns:p14="http://schemas.microsoft.com/office/powerpoint/2010/main" val="995574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p:nvPr/>
        </p:nvSpPr>
        <p:spPr>
          <a:xfrm>
            <a:off x="2045325" y="2933375"/>
            <a:ext cx="1857600" cy="2829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6" name="Google Shape;306;p39"/>
          <p:cNvSpPr/>
          <p:nvPr/>
        </p:nvSpPr>
        <p:spPr>
          <a:xfrm>
            <a:off x="1807425" y="3096977"/>
            <a:ext cx="1921800" cy="30609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7" name="Google Shape;307;p39"/>
          <p:cNvSpPr txBox="1">
            <a:spLocks noGrp="1"/>
          </p:cNvSpPr>
          <p:nvPr>
            <p:ph type="body" idx="1"/>
          </p:nvPr>
        </p:nvSpPr>
        <p:spPr>
          <a:xfrm>
            <a:off x="1404600" y="1587372"/>
            <a:ext cx="8590200" cy="1990693"/>
          </a:xfrm>
          <a:prstGeom prst="rect">
            <a:avLst/>
          </a:prstGeom>
        </p:spPr>
        <p:txBody>
          <a:bodyPr spcFirstLastPara="1" vert="horz" wrap="square" lIns="91425" tIns="91425" rIns="91425" bIns="91425" rtlCol="0" anchor="t" anchorCtr="0">
            <a:noAutofit/>
          </a:bodyPr>
          <a:lstStyle/>
          <a:p>
            <a:pPr marL="0" indent="0">
              <a:spcBef>
                <a:spcPts val="480"/>
              </a:spcBef>
              <a:buNone/>
            </a:pPr>
            <a:r>
              <a:rPr lang="ru-RU" u="sng" dirty="0"/>
              <a:t>Пример</a:t>
            </a:r>
            <a:r>
              <a:rPr lang="en-US" dirty="0"/>
              <a:t>: </a:t>
            </a:r>
            <a:r>
              <a:rPr lang="ru-RU" dirty="0"/>
              <a:t>У Хуана и Кэти двое детей: Серена (4 года) и Томас (2 года). Кроме того, у Хуана есть еще один ребенок  (Линда, 14 лет) от предыдущего брака (с Луизой). Хуан, Кэти и их двое детей проживают вместе.</a:t>
            </a:r>
            <a:endParaRPr dirty="0"/>
          </a:p>
        </p:txBody>
      </p:sp>
      <p:sp>
        <p:nvSpPr>
          <p:cNvPr id="308" name="Google Shape;308;p39"/>
          <p:cNvSpPr txBox="1">
            <a:spLocks noGrp="1"/>
          </p:cNvSpPr>
          <p:nvPr>
            <p:ph type="title"/>
          </p:nvPr>
        </p:nvSpPr>
        <p:spPr>
          <a:xfrm>
            <a:off x="486700" y="344556"/>
            <a:ext cx="8229600" cy="1313331"/>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ru-RU" i="0" u="none" strike="noStrike" cap="none" dirty="0" err="1">
                <a:solidFill>
                  <a:srgbClr val="FF0000"/>
                </a:solidFill>
              </a:rPr>
              <a:t>Генограммы</a:t>
            </a:r>
            <a:r>
              <a:rPr lang="en-US" i="0" u="none" strike="noStrike" cap="none" dirty="0">
                <a:solidFill>
                  <a:srgbClr val="FF0000"/>
                </a:solidFill>
              </a:rPr>
              <a:t> – </a:t>
            </a:r>
            <a:r>
              <a:rPr lang="ru-RU" i="0" u="none" strike="noStrike" cap="none" dirty="0">
                <a:solidFill>
                  <a:srgbClr val="FF0000"/>
                </a:solidFill>
              </a:rPr>
              <a:t>Понимание темы</a:t>
            </a:r>
            <a:endParaRPr i="0" u="none" strike="noStrike" cap="none" dirty="0">
              <a:solidFill>
                <a:srgbClr val="FF0000"/>
              </a:solidFill>
            </a:endParaRPr>
          </a:p>
        </p:txBody>
      </p:sp>
      <p:sp>
        <p:nvSpPr>
          <p:cNvPr id="309" name="Google Shape;309;p39"/>
          <p:cNvSpPr/>
          <p:nvPr/>
        </p:nvSpPr>
        <p:spPr>
          <a:xfrm>
            <a:off x="4078124" y="3217065"/>
            <a:ext cx="5174700" cy="30609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10" name="Google Shape;310;p39"/>
          <p:cNvGrpSpPr/>
          <p:nvPr/>
        </p:nvGrpSpPr>
        <p:grpSpPr>
          <a:xfrm>
            <a:off x="2197200" y="3096977"/>
            <a:ext cx="6519100" cy="2328525"/>
            <a:chOff x="539700" y="2035400"/>
            <a:chExt cx="6519100" cy="2328525"/>
          </a:xfrm>
        </p:grpSpPr>
        <p:sp>
          <p:nvSpPr>
            <p:cNvPr id="311" name="Google Shape;311;p39"/>
            <p:cNvSpPr/>
            <p:nvPr/>
          </p:nvSpPr>
          <p:spPr>
            <a:xfrm>
              <a:off x="5551750" y="3460450"/>
              <a:ext cx="354600" cy="3393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2" name="Google Shape;312;p39"/>
            <p:cNvSpPr/>
            <p:nvPr/>
          </p:nvSpPr>
          <p:spPr>
            <a:xfrm>
              <a:off x="2820950" y="2402025"/>
              <a:ext cx="354600" cy="3393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3" name="Google Shape;313;p39"/>
            <p:cNvSpPr/>
            <p:nvPr/>
          </p:nvSpPr>
          <p:spPr>
            <a:xfrm>
              <a:off x="805650" y="2402100"/>
              <a:ext cx="354600" cy="339300"/>
            </a:xfrm>
            <a:prstGeom prst="ellipse">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4" name="Google Shape;314;p39"/>
            <p:cNvSpPr txBox="1"/>
            <p:nvPr/>
          </p:nvSpPr>
          <p:spPr>
            <a:xfrm>
              <a:off x="539700" y="2035400"/>
              <a:ext cx="886500" cy="339300"/>
            </a:xfrm>
            <a:prstGeom prst="rect">
              <a:avLst/>
            </a:prstGeom>
            <a:noFill/>
            <a:ln>
              <a:noFill/>
            </a:ln>
          </p:spPr>
          <p:txBody>
            <a:bodyPr spcFirstLastPara="1" wrap="square" lIns="91425" tIns="91425" rIns="91425" bIns="91425" anchor="t" anchorCtr="0">
              <a:noAutofit/>
            </a:bodyPr>
            <a:lstStyle/>
            <a:p>
              <a:r>
                <a:rPr lang="ru-RU" i="1" dirty="0">
                  <a:solidFill>
                    <a:srgbClr val="434343"/>
                  </a:solidFill>
                  <a:latin typeface="Avenir"/>
                  <a:ea typeface="Avenir"/>
                  <a:cs typeface="Avenir"/>
                  <a:sym typeface="Avenir"/>
                </a:rPr>
                <a:t>Луиза</a:t>
              </a:r>
              <a:endParaRPr i="1" dirty="0">
                <a:solidFill>
                  <a:srgbClr val="434343"/>
                </a:solidFill>
                <a:latin typeface="Avenir"/>
                <a:ea typeface="Avenir"/>
                <a:cs typeface="Avenir"/>
                <a:sym typeface="Avenir"/>
              </a:endParaRPr>
            </a:p>
          </p:txBody>
        </p:sp>
        <p:sp>
          <p:nvSpPr>
            <p:cNvPr id="315" name="Google Shape;315;p39"/>
            <p:cNvSpPr/>
            <p:nvPr/>
          </p:nvSpPr>
          <p:spPr>
            <a:xfrm>
              <a:off x="1480825" y="3440100"/>
              <a:ext cx="354600" cy="339300"/>
            </a:xfrm>
            <a:prstGeom prst="ellipse">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6" name="Google Shape;316;p39"/>
            <p:cNvSpPr txBox="1"/>
            <p:nvPr/>
          </p:nvSpPr>
          <p:spPr>
            <a:xfrm>
              <a:off x="1214875" y="3699425"/>
              <a:ext cx="886500" cy="664500"/>
            </a:xfrm>
            <a:prstGeom prst="rect">
              <a:avLst/>
            </a:prstGeom>
            <a:noFill/>
            <a:ln>
              <a:noFill/>
            </a:ln>
          </p:spPr>
          <p:txBody>
            <a:bodyPr spcFirstLastPara="1" wrap="square" lIns="91425" tIns="91425" rIns="91425" bIns="91425" anchor="t" anchorCtr="0">
              <a:noAutofit/>
            </a:bodyPr>
            <a:lstStyle/>
            <a:p>
              <a:pPr algn="ctr"/>
              <a:r>
                <a:rPr lang="ru-RU" i="1" dirty="0">
                  <a:solidFill>
                    <a:srgbClr val="434343"/>
                  </a:solidFill>
                  <a:latin typeface="Avenir"/>
                  <a:ea typeface="Avenir"/>
                  <a:cs typeface="Avenir"/>
                  <a:sym typeface="Avenir"/>
                </a:rPr>
                <a:t>Линда</a:t>
              </a:r>
              <a:r>
                <a:rPr lang="en-US" i="1" dirty="0">
                  <a:solidFill>
                    <a:srgbClr val="434343"/>
                  </a:solidFill>
                  <a:latin typeface="Avenir"/>
                  <a:ea typeface="Avenir"/>
                  <a:cs typeface="Avenir"/>
                  <a:sym typeface="Avenir"/>
                </a:rPr>
                <a:t> (14)</a:t>
              </a:r>
              <a:endParaRPr i="1" dirty="0">
                <a:solidFill>
                  <a:srgbClr val="434343"/>
                </a:solidFill>
                <a:latin typeface="Avenir"/>
                <a:ea typeface="Avenir"/>
                <a:cs typeface="Avenir"/>
                <a:sym typeface="Avenir"/>
              </a:endParaRPr>
            </a:p>
          </p:txBody>
        </p:sp>
        <p:sp>
          <p:nvSpPr>
            <p:cNvPr id="317" name="Google Shape;317;p39"/>
            <p:cNvSpPr txBox="1"/>
            <p:nvPr/>
          </p:nvSpPr>
          <p:spPr>
            <a:xfrm>
              <a:off x="2545700" y="2035400"/>
              <a:ext cx="886500" cy="339300"/>
            </a:xfrm>
            <a:prstGeom prst="rect">
              <a:avLst/>
            </a:prstGeom>
            <a:noFill/>
            <a:ln>
              <a:noFill/>
            </a:ln>
          </p:spPr>
          <p:txBody>
            <a:bodyPr spcFirstLastPara="1" wrap="square" lIns="91425" tIns="91425" rIns="91425" bIns="91425" anchor="t" anchorCtr="0">
              <a:noAutofit/>
            </a:bodyPr>
            <a:lstStyle/>
            <a:p>
              <a:pPr algn="ctr"/>
              <a:r>
                <a:rPr lang="ru-RU" i="1" dirty="0">
                  <a:solidFill>
                    <a:srgbClr val="434343"/>
                  </a:solidFill>
                  <a:latin typeface="Avenir"/>
                  <a:ea typeface="Avenir"/>
                  <a:cs typeface="Avenir"/>
                  <a:sym typeface="Avenir"/>
                </a:rPr>
                <a:t>Хуан</a:t>
              </a:r>
              <a:endParaRPr i="1" dirty="0">
                <a:solidFill>
                  <a:srgbClr val="434343"/>
                </a:solidFill>
                <a:latin typeface="Avenir"/>
                <a:ea typeface="Avenir"/>
                <a:cs typeface="Avenir"/>
                <a:sym typeface="Avenir"/>
              </a:endParaRPr>
            </a:p>
          </p:txBody>
        </p:sp>
        <p:sp>
          <p:nvSpPr>
            <p:cNvPr id="318" name="Google Shape;318;p39"/>
            <p:cNvSpPr/>
            <p:nvPr/>
          </p:nvSpPr>
          <p:spPr>
            <a:xfrm>
              <a:off x="3621950" y="3460450"/>
              <a:ext cx="354600" cy="339300"/>
            </a:xfrm>
            <a:prstGeom prst="ellipse">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9" name="Google Shape;319;p39"/>
            <p:cNvSpPr txBox="1"/>
            <p:nvPr/>
          </p:nvSpPr>
          <p:spPr>
            <a:xfrm>
              <a:off x="3356000" y="3699425"/>
              <a:ext cx="886500" cy="664500"/>
            </a:xfrm>
            <a:prstGeom prst="rect">
              <a:avLst/>
            </a:prstGeom>
            <a:noFill/>
            <a:ln>
              <a:noFill/>
            </a:ln>
          </p:spPr>
          <p:txBody>
            <a:bodyPr spcFirstLastPara="1" wrap="square" lIns="91425" tIns="91425" rIns="91425" bIns="91425" anchor="t" anchorCtr="0">
              <a:noAutofit/>
            </a:bodyPr>
            <a:lstStyle/>
            <a:p>
              <a:pPr algn="ctr"/>
              <a:r>
                <a:rPr lang="ru-RU" i="1" dirty="0">
                  <a:solidFill>
                    <a:srgbClr val="434343"/>
                  </a:solidFill>
                  <a:latin typeface="Avenir"/>
                  <a:ea typeface="Avenir"/>
                  <a:cs typeface="Avenir"/>
                  <a:sym typeface="Avenir"/>
                </a:rPr>
                <a:t>Серена</a:t>
              </a:r>
              <a:r>
                <a:rPr lang="en-US" i="1" dirty="0">
                  <a:solidFill>
                    <a:srgbClr val="434343"/>
                  </a:solidFill>
                  <a:latin typeface="Avenir"/>
                  <a:ea typeface="Avenir"/>
                  <a:cs typeface="Avenir"/>
                  <a:sym typeface="Avenir"/>
                </a:rPr>
                <a:t> (4)</a:t>
              </a:r>
              <a:endParaRPr i="1" dirty="0">
                <a:solidFill>
                  <a:srgbClr val="434343"/>
                </a:solidFill>
                <a:latin typeface="Avenir"/>
                <a:ea typeface="Avenir"/>
                <a:cs typeface="Avenir"/>
                <a:sym typeface="Avenir"/>
              </a:endParaRPr>
            </a:p>
          </p:txBody>
        </p:sp>
        <p:sp>
          <p:nvSpPr>
            <p:cNvPr id="320" name="Google Shape;320;p39"/>
            <p:cNvSpPr txBox="1"/>
            <p:nvPr/>
          </p:nvSpPr>
          <p:spPr>
            <a:xfrm>
              <a:off x="5168500" y="3672925"/>
              <a:ext cx="1121100" cy="664500"/>
            </a:xfrm>
            <a:prstGeom prst="rect">
              <a:avLst/>
            </a:prstGeom>
            <a:noFill/>
            <a:ln>
              <a:noFill/>
            </a:ln>
          </p:spPr>
          <p:txBody>
            <a:bodyPr spcFirstLastPara="1" wrap="square" lIns="91425" tIns="91425" rIns="91425" bIns="91425" anchor="t" anchorCtr="0">
              <a:noAutofit/>
            </a:bodyPr>
            <a:lstStyle/>
            <a:p>
              <a:pPr algn="ctr"/>
              <a:r>
                <a:rPr lang="ru-RU" i="1" dirty="0">
                  <a:solidFill>
                    <a:srgbClr val="434343"/>
                  </a:solidFill>
                  <a:latin typeface="Avenir"/>
                  <a:ea typeface="Avenir"/>
                  <a:cs typeface="Avenir"/>
                  <a:sym typeface="Avenir"/>
                </a:rPr>
                <a:t>Томас</a:t>
              </a:r>
              <a:r>
                <a:rPr lang="en-US" i="1" dirty="0">
                  <a:solidFill>
                    <a:srgbClr val="434343"/>
                  </a:solidFill>
                  <a:latin typeface="Avenir"/>
                  <a:ea typeface="Avenir"/>
                  <a:cs typeface="Avenir"/>
                  <a:sym typeface="Avenir"/>
                </a:rPr>
                <a:t> </a:t>
              </a:r>
              <a:endParaRPr i="1" dirty="0">
                <a:solidFill>
                  <a:srgbClr val="434343"/>
                </a:solidFill>
                <a:latin typeface="Avenir"/>
                <a:ea typeface="Avenir"/>
                <a:cs typeface="Avenir"/>
                <a:sym typeface="Avenir"/>
              </a:endParaRPr>
            </a:p>
            <a:p>
              <a:pPr algn="ctr"/>
              <a:r>
                <a:rPr lang="en-US" i="1" dirty="0">
                  <a:solidFill>
                    <a:srgbClr val="434343"/>
                  </a:solidFill>
                  <a:latin typeface="Avenir"/>
                  <a:ea typeface="Avenir"/>
                  <a:cs typeface="Avenir"/>
                  <a:sym typeface="Avenir"/>
                </a:rPr>
                <a:t>(2)</a:t>
              </a:r>
              <a:endParaRPr i="1" dirty="0">
                <a:solidFill>
                  <a:srgbClr val="434343"/>
                </a:solidFill>
                <a:latin typeface="Avenir"/>
                <a:ea typeface="Avenir"/>
                <a:cs typeface="Avenir"/>
                <a:sym typeface="Avenir"/>
              </a:endParaRPr>
            </a:p>
          </p:txBody>
        </p:sp>
        <p:sp>
          <p:nvSpPr>
            <p:cNvPr id="321" name="Google Shape;321;p39"/>
            <p:cNvSpPr/>
            <p:nvPr/>
          </p:nvSpPr>
          <p:spPr>
            <a:xfrm>
              <a:off x="6438238" y="2372775"/>
              <a:ext cx="354600" cy="339300"/>
            </a:xfrm>
            <a:prstGeom prst="ellipse">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39"/>
            <p:cNvSpPr txBox="1"/>
            <p:nvPr/>
          </p:nvSpPr>
          <p:spPr>
            <a:xfrm>
              <a:off x="6172300" y="2035400"/>
              <a:ext cx="886500" cy="339300"/>
            </a:xfrm>
            <a:prstGeom prst="rect">
              <a:avLst/>
            </a:prstGeom>
            <a:noFill/>
            <a:ln>
              <a:noFill/>
            </a:ln>
          </p:spPr>
          <p:txBody>
            <a:bodyPr spcFirstLastPara="1" wrap="square" lIns="91425" tIns="91425" rIns="91425" bIns="91425" anchor="t" anchorCtr="0">
              <a:noAutofit/>
            </a:bodyPr>
            <a:lstStyle/>
            <a:p>
              <a:pPr algn="ctr"/>
              <a:r>
                <a:rPr lang="ru-RU" i="1" dirty="0">
                  <a:solidFill>
                    <a:srgbClr val="434343"/>
                  </a:solidFill>
                  <a:latin typeface="Avenir"/>
                  <a:ea typeface="Avenir"/>
                  <a:cs typeface="Avenir"/>
                  <a:sym typeface="Avenir"/>
                </a:rPr>
                <a:t>Кэти</a:t>
              </a:r>
              <a:endParaRPr i="1" dirty="0">
                <a:solidFill>
                  <a:srgbClr val="434343"/>
                </a:solidFill>
                <a:latin typeface="Avenir"/>
                <a:ea typeface="Avenir"/>
                <a:cs typeface="Avenir"/>
                <a:sym typeface="Avenir"/>
              </a:endParaRPr>
            </a:p>
          </p:txBody>
        </p:sp>
        <p:cxnSp>
          <p:nvCxnSpPr>
            <p:cNvPr id="323" name="Google Shape;323;p39"/>
            <p:cNvCxnSpPr>
              <a:stCxn id="313" idx="6"/>
              <a:endCxn id="312" idx="1"/>
            </p:cNvCxnSpPr>
            <p:nvPr/>
          </p:nvCxnSpPr>
          <p:spPr>
            <a:xfrm>
              <a:off x="1160250" y="2571750"/>
              <a:ext cx="1660800" cy="0"/>
            </a:xfrm>
            <a:prstGeom prst="straightConnector1">
              <a:avLst/>
            </a:prstGeom>
            <a:noFill/>
            <a:ln w="38100" cap="flat" cmpd="sng">
              <a:solidFill>
                <a:srgbClr val="434343"/>
              </a:solidFill>
              <a:prstDash val="solid"/>
              <a:round/>
              <a:headEnd type="none" w="med" len="med"/>
              <a:tailEnd type="none" w="med" len="med"/>
            </a:ln>
          </p:spPr>
        </p:cxnSp>
        <p:cxnSp>
          <p:nvCxnSpPr>
            <p:cNvPr id="324" name="Google Shape;324;p39"/>
            <p:cNvCxnSpPr>
              <a:stCxn id="312" idx="3"/>
              <a:endCxn id="321" idx="2"/>
            </p:cNvCxnSpPr>
            <p:nvPr/>
          </p:nvCxnSpPr>
          <p:spPr>
            <a:xfrm rot="10800000" flipH="1">
              <a:off x="3175550" y="2542575"/>
              <a:ext cx="3262800" cy="29100"/>
            </a:xfrm>
            <a:prstGeom prst="straightConnector1">
              <a:avLst/>
            </a:prstGeom>
            <a:noFill/>
            <a:ln w="38100" cap="flat" cmpd="sng">
              <a:solidFill>
                <a:srgbClr val="434343"/>
              </a:solidFill>
              <a:prstDash val="solid"/>
              <a:round/>
              <a:headEnd type="none" w="med" len="med"/>
              <a:tailEnd type="none" w="med" len="med"/>
            </a:ln>
          </p:spPr>
        </p:cxnSp>
        <p:cxnSp>
          <p:nvCxnSpPr>
            <p:cNvPr id="325" name="Google Shape;325;p39"/>
            <p:cNvCxnSpPr/>
            <p:nvPr/>
          </p:nvCxnSpPr>
          <p:spPr>
            <a:xfrm rot="10800000" flipH="1">
              <a:off x="1656025" y="2571750"/>
              <a:ext cx="4200" cy="870000"/>
            </a:xfrm>
            <a:prstGeom prst="straightConnector1">
              <a:avLst/>
            </a:prstGeom>
            <a:noFill/>
            <a:ln w="9525" cap="flat" cmpd="sng">
              <a:solidFill>
                <a:srgbClr val="434343"/>
              </a:solidFill>
              <a:prstDash val="solid"/>
              <a:round/>
              <a:headEnd type="none" w="med" len="med"/>
              <a:tailEnd type="none" w="med" len="med"/>
            </a:ln>
          </p:spPr>
        </p:cxnSp>
        <p:cxnSp>
          <p:nvCxnSpPr>
            <p:cNvPr id="326" name="Google Shape;326;p39"/>
            <p:cNvCxnSpPr/>
            <p:nvPr/>
          </p:nvCxnSpPr>
          <p:spPr>
            <a:xfrm rot="10800000" flipH="1">
              <a:off x="3797150" y="2590450"/>
              <a:ext cx="4200" cy="870000"/>
            </a:xfrm>
            <a:prstGeom prst="straightConnector1">
              <a:avLst/>
            </a:prstGeom>
            <a:noFill/>
            <a:ln w="9525" cap="flat" cmpd="sng">
              <a:solidFill>
                <a:srgbClr val="434343"/>
              </a:solidFill>
              <a:prstDash val="solid"/>
              <a:round/>
              <a:headEnd type="none" w="med" len="med"/>
              <a:tailEnd type="none" w="med" len="med"/>
            </a:ln>
          </p:spPr>
        </p:cxnSp>
        <p:cxnSp>
          <p:nvCxnSpPr>
            <p:cNvPr id="327" name="Google Shape;327;p39"/>
            <p:cNvCxnSpPr/>
            <p:nvPr/>
          </p:nvCxnSpPr>
          <p:spPr>
            <a:xfrm rot="10800000" flipH="1">
              <a:off x="5724850" y="2581063"/>
              <a:ext cx="4200" cy="870000"/>
            </a:xfrm>
            <a:prstGeom prst="straightConnector1">
              <a:avLst/>
            </a:prstGeom>
            <a:noFill/>
            <a:ln w="9525" cap="flat" cmpd="sng">
              <a:solidFill>
                <a:srgbClr val="434343"/>
              </a:solidFill>
              <a:prstDash val="solid"/>
              <a:round/>
              <a:headEnd type="none" w="med" len="med"/>
              <a:tailEnd type="none" w="med" len="med"/>
            </a:ln>
          </p:spPr>
        </p:cxnSp>
        <p:cxnSp>
          <p:nvCxnSpPr>
            <p:cNvPr id="328" name="Google Shape;328;p39"/>
            <p:cNvCxnSpPr/>
            <p:nvPr/>
          </p:nvCxnSpPr>
          <p:spPr>
            <a:xfrm rot="10800000" flipH="1">
              <a:off x="2049925" y="2155488"/>
              <a:ext cx="243300" cy="832500"/>
            </a:xfrm>
            <a:prstGeom prst="straightConnector1">
              <a:avLst/>
            </a:prstGeom>
            <a:noFill/>
            <a:ln w="38100" cap="flat" cmpd="sng">
              <a:solidFill>
                <a:srgbClr val="434343"/>
              </a:solidFill>
              <a:prstDash val="solid"/>
              <a:round/>
              <a:headEnd type="none" w="med" len="med"/>
              <a:tailEnd type="none" w="med" len="med"/>
            </a:ln>
          </p:spPr>
        </p:cxnSp>
      </p:grpSp>
    </p:spTree>
    <p:extLst>
      <p:ext uri="{BB962C8B-B14F-4D97-AF65-F5344CB8AC3E}">
        <p14:creationId xmlns:p14="http://schemas.microsoft.com/office/powerpoint/2010/main" val="134570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title"/>
          </p:nvPr>
        </p:nvSpPr>
        <p:spPr>
          <a:xfrm>
            <a:off x="738909" y="172277"/>
            <a:ext cx="10035108" cy="2160105"/>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3600"/>
            </a:pPr>
            <a:r>
              <a:rPr lang="ru-RU" dirty="0">
                <a:solidFill>
                  <a:srgbClr val="FF0000"/>
                </a:solidFill>
              </a:rPr>
              <a:t>Мотивационное интервью</a:t>
            </a:r>
            <a:r>
              <a:rPr lang="en-US" i="0" u="none" strike="noStrike" cap="none" dirty="0">
                <a:solidFill>
                  <a:srgbClr val="FF0000"/>
                </a:solidFill>
              </a:rPr>
              <a:t>: </a:t>
            </a:r>
            <a:r>
              <a:rPr lang="ru-RU" i="0" u="none" strike="noStrike" cap="none" dirty="0">
                <a:solidFill>
                  <a:srgbClr val="FF0000"/>
                </a:solidFill>
              </a:rPr>
              <a:t>Выявление</a:t>
            </a:r>
            <a:r>
              <a:rPr lang="en-US" i="0" u="none" strike="noStrike" cap="none" dirty="0">
                <a:solidFill>
                  <a:srgbClr val="FF0000"/>
                </a:solidFill>
              </a:rPr>
              <a:t> </a:t>
            </a:r>
            <a:r>
              <a:rPr lang="ru-RU" i="0" u="none" strike="noStrike" cap="none" dirty="0">
                <a:solidFill>
                  <a:srgbClr val="FF0000"/>
                </a:solidFill>
              </a:rPr>
              <a:t>несоответствий</a:t>
            </a:r>
            <a:endParaRPr i="0" u="none" strike="noStrike" cap="none" dirty="0">
              <a:solidFill>
                <a:srgbClr val="FF0000"/>
              </a:solidFill>
            </a:endParaRPr>
          </a:p>
        </p:txBody>
      </p:sp>
      <p:graphicFrame>
        <p:nvGraphicFramePr>
          <p:cNvPr id="334" name="Google Shape;334;p40"/>
          <p:cNvGraphicFramePr/>
          <p:nvPr>
            <p:extLst>
              <p:ext uri="{D42A27DB-BD31-4B8C-83A1-F6EECF244321}">
                <p14:modId xmlns:p14="http://schemas.microsoft.com/office/powerpoint/2010/main" val="2457204025"/>
              </p:ext>
            </p:extLst>
          </p:nvPr>
        </p:nvGraphicFramePr>
        <p:xfrm>
          <a:off x="1379329" y="2612875"/>
          <a:ext cx="8191050" cy="3387875"/>
        </p:xfrm>
        <a:graphic>
          <a:graphicData uri="http://schemas.openxmlformats.org/drawingml/2006/table">
            <a:tbl>
              <a:tblPr firstRow="1" bandRow="1">
                <a:noFill/>
              </a:tblPr>
              <a:tblGrid>
                <a:gridCol w="2730350">
                  <a:extLst>
                    <a:ext uri="{9D8B030D-6E8A-4147-A177-3AD203B41FA5}">
                      <a16:colId xmlns:a16="http://schemas.microsoft.com/office/drawing/2014/main" xmlns="" val="20000"/>
                    </a:ext>
                  </a:extLst>
                </a:gridCol>
                <a:gridCol w="2730350">
                  <a:extLst>
                    <a:ext uri="{9D8B030D-6E8A-4147-A177-3AD203B41FA5}">
                      <a16:colId xmlns:a16="http://schemas.microsoft.com/office/drawing/2014/main" xmlns="" val="20001"/>
                    </a:ext>
                  </a:extLst>
                </a:gridCol>
                <a:gridCol w="2730350">
                  <a:extLst>
                    <a:ext uri="{9D8B030D-6E8A-4147-A177-3AD203B41FA5}">
                      <a16:colId xmlns:a16="http://schemas.microsoft.com/office/drawing/2014/main" xmlns="" val="20002"/>
                    </a:ext>
                  </a:extLst>
                </a:gridCol>
              </a:tblGrid>
              <a:tr h="1284825">
                <a:tc>
                  <a:txBody>
                    <a:bodyPr/>
                    <a:lstStyle/>
                    <a:p>
                      <a:pPr marL="0" marR="0" lvl="0" indent="0" algn="ctr" rtl="0">
                        <a:spcBef>
                          <a:spcPts val="0"/>
                        </a:spcBef>
                        <a:spcAft>
                          <a:spcPts val="0"/>
                        </a:spcAft>
                        <a:buNone/>
                      </a:pPr>
                      <a:r>
                        <a:rPr lang="ru-RU" sz="2000" i="1" u="none" strike="noStrike" cap="none" dirty="0">
                          <a:latin typeface="Avenir"/>
                          <a:ea typeface="Avenir"/>
                          <a:cs typeface="Avenir"/>
                          <a:sym typeface="Avenir"/>
                        </a:rPr>
                        <a:t>Как мой отец воспитывал меня</a:t>
                      </a:r>
                      <a:endParaRPr sz="2000" i="1" u="none" strike="noStrike" cap="none" dirty="0">
                        <a:latin typeface="Avenir"/>
                        <a:ea typeface="Avenir"/>
                        <a:cs typeface="Avenir"/>
                        <a:sym typeface="Avenir"/>
                      </a:endParaRPr>
                    </a:p>
                  </a:txBody>
                  <a:tcPr marL="91450" marR="91450" marT="45725" marB="45725"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ru-RU" sz="2000" i="1" u="none" strike="noStrike" cap="none" dirty="0">
                          <a:latin typeface="Avenir"/>
                          <a:ea typeface="Avenir"/>
                          <a:cs typeface="Avenir"/>
                          <a:sym typeface="Avenir"/>
                        </a:rPr>
                        <a:t>Каким я хочу быть отцом</a:t>
                      </a:r>
                      <a:endParaRPr sz="2000" i="1" u="none" strike="noStrike" cap="none" dirty="0">
                        <a:latin typeface="Avenir"/>
                        <a:ea typeface="Avenir"/>
                        <a:cs typeface="Avenir"/>
                        <a:sym typeface="Avenir"/>
                      </a:endParaRPr>
                    </a:p>
                  </a:txBody>
                  <a:tcPr marL="91450" marR="91450" marT="45725" marB="45725"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chemeClr val="accent4"/>
                    </a:solidFill>
                  </a:tcPr>
                </a:tc>
                <a:tc>
                  <a:txBody>
                    <a:bodyPr/>
                    <a:lstStyle/>
                    <a:p>
                      <a:pPr marL="0" marR="0" lvl="0" indent="0" algn="ctr" rtl="0">
                        <a:spcBef>
                          <a:spcPts val="0"/>
                        </a:spcBef>
                        <a:spcAft>
                          <a:spcPts val="0"/>
                        </a:spcAft>
                        <a:buNone/>
                      </a:pPr>
                      <a:r>
                        <a:rPr lang="ru-RU" sz="2000" i="1" u="none" strike="noStrike" cap="none" dirty="0">
                          <a:latin typeface="Avenir"/>
                          <a:ea typeface="Avenir"/>
                          <a:cs typeface="Avenir"/>
                          <a:sym typeface="Avenir"/>
                        </a:rPr>
                        <a:t>Что испытывают мои дети</a:t>
                      </a:r>
                      <a:endParaRPr sz="2000" i="1" u="none" strike="noStrike" cap="none" dirty="0">
                        <a:latin typeface="Avenir"/>
                        <a:ea typeface="Avenir"/>
                        <a:cs typeface="Avenir"/>
                        <a:sym typeface="Avenir"/>
                      </a:endParaRPr>
                    </a:p>
                  </a:txBody>
                  <a:tcPr marL="91450" marR="91450" marT="45725" marB="45725"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xmlns="" val="10000"/>
                  </a:ext>
                </a:extLst>
              </a:tr>
              <a:tr h="2103050">
                <a:tc>
                  <a:txBody>
                    <a:bodyPr/>
                    <a:lstStyle/>
                    <a:p>
                      <a:pPr marL="0" marR="0" lvl="0" indent="0" algn="ctr" rtl="0">
                        <a:spcBef>
                          <a:spcPts val="0"/>
                        </a:spcBef>
                        <a:spcAft>
                          <a:spcPts val="0"/>
                        </a:spcAft>
                        <a:buNone/>
                      </a:pPr>
                      <a:endParaRPr sz="2000" b="1" i="1" u="none" strike="noStrike" cap="none">
                        <a:latin typeface="Avenir"/>
                        <a:ea typeface="Avenir"/>
                        <a:cs typeface="Avenir"/>
                        <a:sym typeface="Avenir"/>
                      </a:endParaRPr>
                    </a:p>
                  </a:txBody>
                  <a:tcPr marL="91450" marR="91450" marT="45725" marB="45725">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endParaRPr sz="2000" b="1" i="1" u="none" strike="noStrike" cap="none">
                        <a:latin typeface="Avenir"/>
                        <a:ea typeface="Avenir"/>
                        <a:cs typeface="Avenir"/>
                        <a:sym typeface="Avenir"/>
                      </a:endParaRPr>
                    </a:p>
                  </a:txBody>
                  <a:tcPr marL="91450" marR="91450" marT="45725" marB="45725">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endParaRPr sz="2000" b="1" i="1" u="none" strike="noStrike" cap="none" dirty="0">
                        <a:latin typeface="Avenir"/>
                        <a:ea typeface="Avenir"/>
                        <a:cs typeface="Avenir"/>
                        <a:sym typeface="Avenir"/>
                      </a:endParaRPr>
                    </a:p>
                  </a:txBody>
                  <a:tcPr marL="91450" marR="91450" marT="45725" marB="45725">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1963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212034"/>
            <a:ext cx="10058400" cy="1311965"/>
          </a:xfrm>
        </p:spPr>
        <p:txBody>
          <a:bodyPr>
            <a:normAutofit fontScale="90000"/>
          </a:bodyPr>
          <a:lstStyle/>
          <a:p>
            <a:r>
              <a:rPr lang="ru-RU" dirty="0"/>
              <a:t/>
            </a:r>
            <a:br>
              <a:rPr lang="ru-RU" dirty="0"/>
            </a:br>
            <a:r>
              <a:rPr lang="ru-RU" dirty="0"/>
              <a:t/>
            </a:r>
            <a:br>
              <a:rPr lang="ru-RU" dirty="0"/>
            </a:br>
            <a:r>
              <a:rPr lang="ru-RU" dirty="0"/>
              <a:t>От Пекина к Стамбулу </a:t>
            </a:r>
            <a:r>
              <a:rPr lang="en-GB" dirty="0"/>
              <a:t/>
            </a:r>
            <a:br>
              <a:rPr lang="en-GB" dirty="0"/>
            </a:br>
            <a:r>
              <a:rPr lang="en-GB" dirty="0"/>
              <a:t/>
            </a:r>
            <a:br>
              <a:rPr lang="en-GB" dirty="0"/>
            </a:br>
            <a:r>
              <a:rPr lang="en-GB" dirty="0"/>
              <a:t> </a:t>
            </a:r>
          </a:p>
        </p:txBody>
      </p:sp>
      <p:sp>
        <p:nvSpPr>
          <p:cNvPr id="3" name="Content Placeholder 2"/>
          <p:cNvSpPr>
            <a:spLocks noGrp="1"/>
          </p:cNvSpPr>
          <p:nvPr>
            <p:ph idx="1"/>
          </p:nvPr>
        </p:nvSpPr>
        <p:spPr>
          <a:xfrm>
            <a:off x="1414404" y="1403604"/>
            <a:ext cx="10058400" cy="4050792"/>
          </a:xfrm>
        </p:spPr>
        <p:txBody>
          <a:bodyPr>
            <a:normAutofit/>
          </a:bodyPr>
          <a:lstStyle/>
          <a:p>
            <a:pPr marL="0" indent="0">
              <a:buNone/>
            </a:pPr>
            <a:endParaRPr lang="en-GB" dirty="0"/>
          </a:p>
          <a:p>
            <a:r>
              <a:rPr lang="ru-RU" sz="2400" dirty="0"/>
              <a:t>Рекомендации </a:t>
            </a:r>
            <a:r>
              <a:rPr lang="ru-RU" sz="2400" dirty="0" err="1"/>
              <a:t>Rec</a:t>
            </a:r>
            <a:r>
              <a:rPr lang="ru-RU" sz="2400" dirty="0"/>
              <a:t>(2002)5 Комитета министров государствам-членам Совета Европы о защите женщин от насилия</a:t>
            </a:r>
            <a:endParaRPr lang="en-GB" sz="2400" dirty="0"/>
          </a:p>
          <a:p>
            <a:endParaRPr lang="en-GB" sz="2400" dirty="0"/>
          </a:p>
          <a:p>
            <a:pPr lvl="8"/>
            <a:r>
              <a:rPr lang="ru-RU" sz="2400" dirty="0"/>
              <a:t>Общеевропейская кампания</a:t>
            </a:r>
            <a:r>
              <a:rPr lang="en-GB" sz="2400" dirty="0"/>
              <a:t> 2006-2008</a:t>
            </a:r>
            <a:r>
              <a:rPr lang="ru-RU" sz="2400" dirty="0"/>
              <a:t> гг.</a:t>
            </a:r>
            <a:endParaRPr lang="en-GB" sz="2400" dirty="0"/>
          </a:p>
          <a:p>
            <a:endParaRPr lang="en-GB" sz="2400" dirty="0"/>
          </a:p>
          <a:p>
            <a:pPr lvl="8"/>
            <a:r>
              <a:rPr lang="ru-RU" sz="2400" dirty="0"/>
              <a:t>Стамбульская конвенция</a:t>
            </a:r>
            <a:r>
              <a:rPr lang="en-GB" sz="2400" dirty="0"/>
              <a:t>  </a:t>
            </a:r>
            <a:r>
              <a:rPr lang="en-GB" sz="2400" dirty="0">
                <a:hlinkClick r:id="rId2"/>
              </a:rPr>
              <a:t>http://www.coe.int/en/web/istanbul-convention/home</a:t>
            </a:r>
            <a:endParaRPr lang="en-GB" sz="2400" dirty="0"/>
          </a:p>
          <a:p>
            <a:endParaRPr lang="en-GB" dirty="0"/>
          </a:p>
          <a:p>
            <a:endParaRPr lang="en-GB" dirty="0"/>
          </a:p>
          <a:p>
            <a:endParaRPr lang="en-GB" dirty="0"/>
          </a:p>
        </p:txBody>
      </p:sp>
      <p:pic>
        <p:nvPicPr>
          <p:cNvPr id="5" name="Picture 2" descr="Istanbul, Turkey | Beautiful Places to Vis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17" y="2980114"/>
            <a:ext cx="3456000" cy="25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0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txBox="1">
            <a:spLocks noGrp="1"/>
          </p:cNvSpPr>
          <p:nvPr>
            <p:ph type="title"/>
          </p:nvPr>
        </p:nvSpPr>
        <p:spPr>
          <a:xfrm>
            <a:off x="1981200" y="857250"/>
            <a:ext cx="8229600" cy="610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ru-RU" i="0" u="none" strike="noStrike" cap="none" dirty="0">
                <a:solidFill>
                  <a:srgbClr val="FF0000"/>
                </a:solidFill>
              </a:rPr>
              <a:t>Сессия</a:t>
            </a:r>
            <a:r>
              <a:rPr lang="en-US" i="0" u="none" strike="noStrike" cap="none" dirty="0">
                <a:solidFill>
                  <a:srgbClr val="FF0000"/>
                </a:solidFill>
              </a:rPr>
              <a:t> 3</a:t>
            </a:r>
            <a:endParaRPr i="0" u="none" strike="noStrike" cap="none" dirty="0">
              <a:solidFill>
                <a:srgbClr val="FF0000"/>
              </a:solidFill>
            </a:endParaRPr>
          </a:p>
        </p:txBody>
      </p:sp>
      <p:sp>
        <p:nvSpPr>
          <p:cNvPr id="354" name="Google Shape;354;p43"/>
          <p:cNvSpPr txBox="1">
            <a:spLocks noGrp="1"/>
          </p:cNvSpPr>
          <p:nvPr>
            <p:ph type="body" idx="1"/>
          </p:nvPr>
        </p:nvSpPr>
        <p:spPr>
          <a:xfrm>
            <a:off x="1981200" y="1921950"/>
            <a:ext cx="8590200" cy="4078800"/>
          </a:xfrm>
          <a:prstGeom prst="rect">
            <a:avLst/>
          </a:prstGeom>
          <a:noFill/>
          <a:ln>
            <a:noFill/>
          </a:ln>
        </p:spPr>
        <p:txBody>
          <a:bodyPr spcFirstLastPara="1" vert="horz" wrap="square" lIns="91425" tIns="45700" rIns="91425" bIns="45700" rtlCol="0" anchor="t" anchorCtr="0">
            <a:noAutofit/>
          </a:bodyPr>
          <a:lstStyle/>
          <a:p>
            <a:pPr indent="-205740">
              <a:spcBef>
                <a:spcPts val="0"/>
              </a:spcBef>
              <a:buClr>
                <a:srgbClr val="434343"/>
              </a:buClr>
              <a:buSzPts val="2400"/>
              <a:buFont typeface="Avenir"/>
              <a:buChar char="•"/>
            </a:pPr>
            <a:r>
              <a:rPr lang="ru-RU" i="0" u="none" strike="noStrike" cap="none" dirty="0"/>
              <a:t>Два дополнительных упражнения и цели</a:t>
            </a:r>
            <a:endParaRPr dirty="0"/>
          </a:p>
          <a:p>
            <a:pPr marL="0" indent="0">
              <a:spcBef>
                <a:spcPts val="480"/>
              </a:spcBef>
              <a:buClr>
                <a:schemeClr val="accent1"/>
              </a:buClr>
              <a:buSzPts val="2040"/>
              <a:buNone/>
            </a:pPr>
            <a:endParaRPr i="0" u="none" strike="noStrike" cap="none" dirty="0"/>
          </a:p>
          <a:p>
            <a:pPr lvl="1" indent="-216534">
              <a:spcBef>
                <a:spcPts val="440"/>
              </a:spcBef>
              <a:buClr>
                <a:srgbClr val="434343"/>
              </a:buClr>
              <a:buSzPts val="2400"/>
              <a:buFont typeface="Avenir"/>
              <a:buChar char="•"/>
            </a:pPr>
            <a:r>
              <a:rPr lang="ru-RU" sz="2400" dirty="0"/>
              <a:t>Стоя лицом к стене</a:t>
            </a:r>
            <a:r>
              <a:rPr lang="en-US" sz="2400" dirty="0"/>
              <a:t> (</a:t>
            </a:r>
            <a:r>
              <a:rPr lang="ru-RU" sz="2400" dirty="0"/>
              <a:t>давайте сделаем это</a:t>
            </a:r>
            <a:r>
              <a:rPr lang="en-US" sz="2400" dirty="0"/>
              <a:t>…)</a:t>
            </a:r>
            <a:endParaRPr sz="2400" dirty="0"/>
          </a:p>
          <a:p>
            <a:pPr lvl="1" indent="-64134">
              <a:spcBef>
                <a:spcPts val="440"/>
              </a:spcBef>
              <a:buClr>
                <a:schemeClr val="accent1"/>
              </a:buClr>
              <a:buSzPts val="1870"/>
              <a:buNone/>
            </a:pPr>
            <a:endParaRPr sz="2400" dirty="0"/>
          </a:p>
          <a:p>
            <a:pPr lvl="1" indent="-216534">
              <a:spcBef>
                <a:spcPts val="440"/>
              </a:spcBef>
              <a:buClr>
                <a:srgbClr val="434343"/>
              </a:buClr>
              <a:buSzPts val="2400"/>
              <a:buFont typeface="Avenir"/>
              <a:buChar char="•"/>
            </a:pPr>
            <a:r>
              <a:rPr lang="ru-RU" sz="2400" dirty="0"/>
              <a:t>Сердце и ботинок</a:t>
            </a:r>
          </a:p>
          <a:p>
            <a:pPr marL="240666" lvl="1" indent="0">
              <a:spcBef>
                <a:spcPts val="440"/>
              </a:spcBef>
              <a:buClr>
                <a:srgbClr val="434343"/>
              </a:buClr>
              <a:buSzPts val="2400"/>
              <a:buNone/>
            </a:pPr>
            <a:endParaRPr sz="2400" dirty="0"/>
          </a:p>
          <a:p>
            <a:pPr lvl="1" indent="-216534">
              <a:spcBef>
                <a:spcPts val="440"/>
              </a:spcBef>
              <a:buClr>
                <a:srgbClr val="434343"/>
              </a:buClr>
              <a:buSzPts val="2400"/>
              <a:buFont typeface="Avenir"/>
              <a:buChar char="•"/>
            </a:pPr>
            <a:r>
              <a:rPr lang="ru-RU" sz="2400" dirty="0"/>
              <a:t>Постановка целей</a:t>
            </a:r>
            <a:endParaRPr sz="2400" dirty="0"/>
          </a:p>
        </p:txBody>
      </p:sp>
    </p:spTree>
    <p:extLst>
      <p:ext uri="{BB962C8B-B14F-4D97-AF65-F5344CB8AC3E}">
        <p14:creationId xmlns:p14="http://schemas.microsoft.com/office/powerpoint/2010/main" val="1471535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9"/>
          <p:cNvSpPr txBox="1">
            <a:spLocks noGrp="1"/>
          </p:cNvSpPr>
          <p:nvPr>
            <p:ph type="title"/>
          </p:nvPr>
        </p:nvSpPr>
        <p:spPr>
          <a:xfrm>
            <a:off x="877455" y="712050"/>
            <a:ext cx="9333345" cy="7557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ru-RU" i="0" u="none" strike="noStrike" cap="none" dirty="0">
                <a:solidFill>
                  <a:srgbClr val="FF0000"/>
                </a:solidFill>
              </a:rPr>
              <a:t>Континуум воспитания</a:t>
            </a:r>
            <a:endParaRPr i="0" u="none" strike="noStrike" cap="none" dirty="0">
              <a:solidFill>
                <a:srgbClr val="FF0000"/>
              </a:solidFill>
            </a:endParaRPr>
          </a:p>
        </p:txBody>
      </p:sp>
      <p:sp>
        <p:nvSpPr>
          <p:cNvPr id="393" name="Google Shape;393;p49"/>
          <p:cNvSpPr/>
          <p:nvPr/>
        </p:nvSpPr>
        <p:spPr>
          <a:xfrm>
            <a:off x="2714175" y="2368525"/>
            <a:ext cx="6763800" cy="1418700"/>
          </a:xfrm>
          <a:prstGeom prst="leftRightArrow">
            <a:avLst>
              <a:gd name="adj1" fmla="val 50000"/>
              <a:gd name="adj2" fmla="val 50000"/>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endParaRPr/>
          </a:p>
        </p:txBody>
      </p:sp>
      <p:sp>
        <p:nvSpPr>
          <p:cNvPr id="394" name="Google Shape;394;p49"/>
          <p:cNvSpPr txBox="1"/>
          <p:nvPr/>
        </p:nvSpPr>
        <p:spPr>
          <a:xfrm>
            <a:off x="2714000" y="2360686"/>
            <a:ext cx="6763800" cy="1365900"/>
          </a:xfrm>
          <a:prstGeom prst="rect">
            <a:avLst/>
          </a:prstGeom>
          <a:noFill/>
          <a:ln>
            <a:noFill/>
          </a:ln>
        </p:spPr>
        <p:txBody>
          <a:bodyPr spcFirstLastPara="1" wrap="square" lIns="91425" tIns="91425" rIns="91425" bIns="91425" anchor="ctr" anchorCtr="0">
            <a:noAutofit/>
          </a:bodyPr>
          <a:lstStyle/>
          <a:p>
            <a:pPr marL="342900" indent="-342900" algn="ctr">
              <a:spcBef>
                <a:spcPts val="480"/>
              </a:spcBef>
            </a:pPr>
            <a:r>
              <a:rPr lang="ru-RU" b="1" dirty="0">
                <a:solidFill>
                  <a:srgbClr val="FFFFFF"/>
                </a:solidFill>
                <a:latin typeface="Avenir"/>
                <a:ea typeface="Avenir"/>
                <a:cs typeface="Avenir"/>
                <a:sym typeface="Avenir"/>
              </a:rPr>
              <a:t>В интересах родителя  или </a:t>
            </a:r>
            <a:r>
              <a:rPr lang="en-US" b="1" dirty="0">
                <a:solidFill>
                  <a:srgbClr val="FFFFFF"/>
                </a:solidFill>
                <a:latin typeface="Avenir"/>
                <a:ea typeface="Avenir"/>
                <a:cs typeface="Avenir"/>
                <a:sym typeface="Avenir"/>
              </a:rPr>
              <a:t>        </a:t>
            </a:r>
            <a:r>
              <a:rPr lang="ru-RU" b="1" dirty="0">
                <a:solidFill>
                  <a:srgbClr val="FFFFFF"/>
                </a:solidFill>
                <a:latin typeface="Avenir"/>
                <a:ea typeface="Avenir"/>
                <a:cs typeface="Avenir"/>
                <a:sym typeface="Avenir"/>
              </a:rPr>
              <a:t>В интересах ребенка или </a:t>
            </a:r>
            <a:endParaRPr b="1" dirty="0">
              <a:solidFill>
                <a:srgbClr val="FFFFFF"/>
              </a:solidFill>
              <a:latin typeface="Avenir"/>
              <a:ea typeface="Avenir"/>
              <a:cs typeface="Avenir"/>
              <a:sym typeface="Avenir"/>
            </a:endParaRPr>
          </a:p>
          <a:p>
            <a:pPr marL="342900" indent="-342900" algn="ctr">
              <a:spcBef>
                <a:spcPts val="480"/>
              </a:spcBef>
            </a:pPr>
            <a:r>
              <a:rPr lang="ru-RU" b="1" dirty="0">
                <a:solidFill>
                  <a:srgbClr val="FFFFFF"/>
                </a:solidFill>
                <a:latin typeface="Avenir"/>
                <a:ea typeface="Avenir"/>
                <a:cs typeface="Avenir"/>
                <a:sym typeface="Avenir"/>
              </a:rPr>
              <a:t>насильственное</a:t>
            </a:r>
            <a:r>
              <a:rPr lang="en-US" b="1" dirty="0">
                <a:solidFill>
                  <a:srgbClr val="FFFFFF"/>
                </a:solidFill>
                <a:latin typeface="Avenir"/>
                <a:ea typeface="Avenir"/>
                <a:cs typeface="Avenir"/>
                <a:sym typeface="Avenir"/>
              </a:rPr>
              <a:t>                   </a:t>
            </a:r>
            <a:r>
              <a:rPr lang="ru-RU" b="1" dirty="0">
                <a:solidFill>
                  <a:srgbClr val="FFFFFF"/>
                </a:solidFill>
                <a:latin typeface="Avenir"/>
                <a:ea typeface="Avenir"/>
                <a:cs typeface="Avenir"/>
                <a:sym typeface="Avenir"/>
              </a:rPr>
              <a:t>способствующее развитию</a:t>
            </a:r>
            <a:endParaRPr b="1" dirty="0">
              <a:solidFill>
                <a:srgbClr val="FFFFFF"/>
              </a:solidFill>
              <a:latin typeface="Avenir"/>
              <a:ea typeface="Avenir"/>
              <a:cs typeface="Avenir"/>
              <a:sym typeface="Avenir"/>
            </a:endParaRPr>
          </a:p>
        </p:txBody>
      </p:sp>
      <p:sp>
        <p:nvSpPr>
          <p:cNvPr id="395" name="Google Shape;395;p49"/>
          <p:cNvSpPr txBox="1"/>
          <p:nvPr/>
        </p:nvSpPr>
        <p:spPr>
          <a:xfrm>
            <a:off x="2714000" y="1612825"/>
            <a:ext cx="6763800" cy="755700"/>
          </a:xfrm>
          <a:prstGeom prst="rect">
            <a:avLst/>
          </a:prstGeom>
          <a:noFill/>
          <a:ln>
            <a:noFill/>
          </a:ln>
        </p:spPr>
        <p:txBody>
          <a:bodyPr spcFirstLastPara="1" wrap="square" lIns="91425" tIns="45700" rIns="91425" bIns="45700" anchor="ctr" anchorCtr="0">
            <a:noAutofit/>
          </a:bodyPr>
          <a:lstStyle/>
          <a:p>
            <a:pPr marL="342900" indent="-342900" algn="ctr">
              <a:buClr>
                <a:schemeClr val="dk1"/>
              </a:buClr>
              <a:buSzPts val="3200"/>
            </a:pPr>
            <a:r>
              <a:rPr lang="ru-RU" sz="2000" dirty="0">
                <a:solidFill>
                  <a:srgbClr val="434343"/>
                </a:solidFill>
                <a:latin typeface="Avenir"/>
                <a:ea typeface="Avenir"/>
                <a:cs typeface="Avenir"/>
                <a:sym typeface="Avenir"/>
              </a:rPr>
              <a:t>Подумайте над примерами для обоих концов континуума</a:t>
            </a:r>
            <a:endParaRPr sz="2000" dirty="0">
              <a:solidFill>
                <a:srgbClr val="434343"/>
              </a:solidFill>
              <a:latin typeface="Avenir"/>
              <a:ea typeface="Avenir"/>
              <a:cs typeface="Avenir"/>
              <a:sym typeface="Avenir"/>
            </a:endParaRPr>
          </a:p>
        </p:txBody>
      </p:sp>
    </p:spTree>
    <p:extLst>
      <p:ext uri="{BB962C8B-B14F-4D97-AF65-F5344CB8AC3E}">
        <p14:creationId xmlns:p14="http://schemas.microsoft.com/office/powerpoint/2010/main" val="1865779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txBox="1">
            <a:spLocks noGrp="1"/>
          </p:cNvSpPr>
          <p:nvPr>
            <p:ph type="title"/>
          </p:nvPr>
        </p:nvSpPr>
        <p:spPr>
          <a:xfrm>
            <a:off x="1981200" y="571572"/>
            <a:ext cx="8229600" cy="610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ru-RU" dirty="0">
                <a:solidFill>
                  <a:srgbClr val="FF0000"/>
                </a:solidFill>
              </a:rPr>
              <a:t>Графики развития</a:t>
            </a:r>
            <a:endParaRPr i="0" u="none" strike="noStrike" cap="none" dirty="0">
              <a:solidFill>
                <a:srgbClr val="FF0000"/>
              </a:solidFill>
            </a:endParaRPr>
          </a:p>
        </p:txBody>
      </p:sp>
      <p:pic>
        <p:nvPicPr>
          <p:cNvPr id="410" name="Google Shape;410;p51" descr="FIN-dads-chart-5-7"/>
          <p:cNvPicPr preferRelativeResize="0"/>
          <p:nvPr/>
        </p:nvPicPr>
        <p:blipFill rotWithShape="1">
          <a:blip r:embed="rId3">
            <a:alphaModFix/>
          </a:blip>
          <a:srcRect/>
          <a:stretch/>
        </p:blipFill>
        <p:spPr>
          <a:xfrm>
            <a:off x="4070903" y="1625728"/>
            <a:ext cx="4050200" cy="4050200"/>
          </a:xfrm>
          <a:prstGeom prst="rect">
            <a:avLst/>
          </a:prstGeom>
          <a:noFill/>
          <a:ln>
            <a:noFill/>
          </a:ln>
        </p:spPr>
      </p:pic>
    </p:spTree>
    <p:extLst>
      <p:ext uri="{BB962C8B-B14F-4D97-AF65-F5344CB8AC3E}">
        <p14:creationId xmlns:p14="http://schemas.microsoft.com/office/powerpoint/2010/main" val="27004156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6"/>
          <p:cNvSpPr txBox="1">
            <a:spLocks noGrp="1"/>
          </p:cNvSpPr>
          <p:nvPr>
            <p:ph type="title"/>
          </p:nvPr>
        </p:nvSpPr>
        <p:spPr>
          <a:xfrm>
            <a:off x="605386" y="437675"/>
            <a:ext cx="10981228" cy="1275875"/>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3600"/>
            </a:pPr>
            <a:r>
              <a:rPr lang="ru-RU" i="0" u="none" strike="noStrike" cap="none" dirty="0">
                <a:solidFill>
                  <a:srgbClr val="FF0000"/>
                </a:solidFill>
              </a:rPr>
              <a:t>Подведение итогов</a:t>
            </a:r>
            <a:r>
              <a:rPr lang="en-US" i="0" u="none" strike="noStrike" cap="none" dirty="0">
                <a:solidFill>
                  <a:srgbClr val="FF0000"/>
                </a:solidFill>
              </a:rPr>
              <a:t>: </a:t>
            </a:r>
            <a:r>
              <a:rPr lang="ru-RU" dirty="0">
                <a:solidFill>
                  <a:srgbClr val="FF0000"/>
                </a:solidFill>
              </a:rPr>
              <a:t>Решение проблем для родителей</a:t>
            </a:r>
            <a:r>
              <a:rPr lang="en-US" i="0" u="none" strike="noStrike" cap="none" dirty="0">
                <a:solidFill>
                  <a:srgbClr val="FF0000"/>
                </a:solidFill>
              </a:rPr>
              <a:t> - </a:t>
            </a:r>
            <a:r>
              <a:rPr lang="ru-RU" i="0" u="none" strike="noStrike" cap="none" dirty="0">
                <a:solidFill>
                  <a:srgbClr val="FF0000"/>
                </a:solidFill>
              </a:rPr>
              <a:t>Шаги</a:t>
            </a:r>
            <a:endParaRPr i="0" u="none" strike="noStrike" cap="none" dirty="0">
              <a:solidFill>
                <a:srgbClr val="FF0000"/>
              </a:solidFill>
            </a:endParaRPr>
          </a:p>
        </p:txBody>
      </p:sp>
      <p:sp>
        <p:nvSpPr>
          <p:cNvPr id="504" name="Google Shape;504;p66"/>
          <p:cNvSpPr txBox="1">
            <a:spLocks noGrp="1"/>
          </p:cNvSpPr>
          <p:nvPr>
            <p:ph type="body" idx="1"/>
          </p:nvPr>
        </p:nvSpPr>
        <p:spPr>
          <a:xfrm>
            <a:off x="1211585" y="1917025"/>
            <a:ext cx="8590200" cy="4078800"/>
          </a:xfrm>
          <a:prstGeom prst="rect">
            <a:avLst/>
          </a:prstGeom>
          <a:noFill/>
          <a:ln>
            <a:noFill/>
          </a:ln>
        </p:spPr>
        <p:txBody>
          <a:bodyPr spcFirstLastPara="1" vert="horz" wrap="square" lIns="91425" tIns="45700" rIns="91425" bIns="45700" rtlCol="0" anchor="t" anchorCtr="0">
            <a:noAutofit/>
          </a:bodyPr>
          <a:lstStyle/>
          <a:p>
            <a:pPr indent="-167640">
              <a:spcBef>
                <a:spcPts val="0"/>
              </a:spcBef>
              <a:buClr>
                <a:srgbClr val="434343"/>
              </a:buClr>
              <a:buSzPts val="1800"/>
              <a:buFont typeface="Avenir"/>
              <a:buChar char="•"/>
            </a:pPr>
            <a:r>
              <a:rPr lang="ru-RU" dirty="0"/>
              <a:t>Опишите ситуацию.</a:t>
            </a:r>
            <a:endParaRPr dirty="0"/>
          </a:p>
          <a:p>
            <a:pPr marL="0" indent="0">
              <a:spcBef>
                <a:spcPts val="0"/>
              </a:spcBef>
              <a:buNone/>
            </a:pPr>
            <a:endParaRPr dirty="0"/>
          </a:p>
          <a:p>
            <a:pPr indent="-167640">
              <a:spcBef>
                <a:spcPts val="480"/>
              </a:spcBef>
              <a:buClr>
                <a:srgbClr val="434343"/>
              </a:buClr>
              <a:buSzPts val="1800"/>
              <a:buFont typeface="Avenir"/>
              <a:buChar char="•"/>
            </a:pPr>
            <a:r>
              <a:rPr lang="ru-RU" dirty="0"/>
              <a:t>Каковы были ваши намерения? Вы действовали в интересах родителя или ребенка</a:t>
            </a:r>
            <a:r>
              <a:rPr lang="en-US" dirty="0"/>
              <a:t>?</a:t>
            </a:r>
            <a:endParaRPr dirty="0"/>
          </a:p>
          <a:p>
            <a:pPr marL="0" indent="0">
              <a:spcBef>
                <a:spcPts val="480"/>
              </a:spcBef>
              <a:buNone/>
            </a:pPr>
            <a:endParaRPr dirty="0"/>
          </a:p>
          <a:p>
            <a:pPr indent="-167640">
              <a:spcBef>
                <a:spcPts val="480"/>
              </a:spcBef>
              <a:buClr>
                <a:srgbClr val="434343"/>
              </a:buClr>
              <a:buSzPts val="1800"/>
              <a:buFont typeface="Avenir"/>
              <a:buChar char="•"/>
            </a:pPr>
            <a:r>
              <a:rPr lang="ru-RU" dirty="0"/>
              <a:t>Эти намерения отвечают нуждам ребенка или родителя?</a:t>
            </a:r>
            <a:endParaRPr dirty="0"/>
          </a:p>
          <a:p>
            <a:pPr indent="-167640">
              <a:spcBef>
                <a:spcPts val="480"/>
              </a:spcBef>
              <a:buClr>
                <a:srgbClr val="434343"/>
              </a:buClr>
              <a:buSzPts val="1800"/>
              <a:buFont typeface="Avenir"/>
              <a:buChar char="•"/>
            </a:pPr>
            <a:r>
              <a:rPr lang="ru-RU" dirty="0"/>
              <a:t>Мысли</a:t>
            </a:r>
            <a:r>
              <a:rPr lang="en-US" dirty="0"/>
              <a:t>, </a:t>
            </a:r>
            <a:r>
              <a:rPr lang="ru-RU" dirty="0"/>
              <a:t>чувства</a:t>
            </a:r>
            <a:r>
              <a:rPr lang="en-US" dirty="0"/>
              <a:t>, </a:t>
            </a:r>
            <a:r>
              <a:rPr lang="ru-RU" dirty="0"/>
              <a:t>действия:</a:t>
            </a:r>
            <a:endParaRPr dirty="0"/>
          </a:p>
          <a:p>
            <a:pPr marL="0" indent="0">
              <a:spcBef>
                <a:spcPts val="480"/>
              </a:spcBef>
              <a:buClr>
                <a:schemeClr val="accent1"/>
              </a:buClr>
              <a:buSzPts val="2040"/>
              <a:buNone/>
            </a:pPr>
            <a:endParaRPr dirty="0"/>
          </a:p>
          <a:p>
            <a:pPr indent="-167640">
              <a:spcBef>
                <a:spcPts val="480"/>
              </a:spcBef>
              <a:buClr>
                <a:srgbClr val="434343"/>
              </a:buClr>
              <a:buSzPts val="1800"/>
              <a:buFont typeface="Avenir"/>
              <a:buChar char="•"/>
            </a:pPr>
            <a:r>
              <a:rPr lang="ru-RU" dirty="0"/>
              <a:t>Влияние на ребенка</a:t>
            </a:r>
            <a:r>
              <a:rPr lang="en-US" dirty="0"/>
              <a:t>?</a:t>
            </a:r>
            <a:endParaRPr dirty="0"/>
          </a:p>
          <a:p>
            <a:pPr marL="0" indent="0">
              <a:spcBef>
                <a:spcPts val="480"/>
              </a:spcBef>
              <a:buNone/>
            </a:pPr>
            <a:endParaRPr dirty="0"/>
          </a:p>
          <a:p>
            <a:pPr indent="-167640">
              <a:spcBef>
                <a:spcPts val="480"/>
              </a:spcBef>
              <a:buClr>
                <a:srgbClr val="434343"/>
              </a:buClr>
              <a:buSzPts val="1800"/>
              <a:buFont typeface="Avenir"/>
              <a:buChar char="•"/>
            </a:pPr>
            <a:r>
              <a:rPr lang="ru-RU" dirty="0"/>
              <a:t>Альтернативы</a:t>
            </a:r>
            <a:r>
              <a:rPr lang="en-US" dirty="0"/>
              <a:t>?</a:t>
            </a:r>
            <a:endParaRPr dirty="0"/>
          </a:p>
          <a:p>
            <a:pPr marL="0" indent="0">
              <a:spcBef>
                <a:spcPts val="480"/>
              </a:spcBef>
              <a:buClr>
                <a:schemeClr val="accent1"/>
              </a:buClr>
              <a:buSzPts val="2040"/>
              <a:buNone/>
            </a:pPr>
            <a:endParaRPr dirty="0"/>
          </a:p>
        </p:txBody>
      </p:sp>
      <p:sp>
        <p:nvSpPr>
          <p:cNvPr id="505" name="Google Shape;505;p66"/>
          <p:cNvSpPr/>
          <p:nvPr/>
        </p:nvSpPr>
        <p:spPr>
          <a:xfrm>
            <a:off x="5674325" y="3642175"/>
            <a:ext cx="1066800" cy="628500"/>
          </a:xfrm>
          <a:prstGeom prst="triangle">
            <a:avLst>
              <a:gd name="adj"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endParaRPr b="1">
              <a:solidFill>
                <a:schemeClr val="accent1"/>
              </a:solidFill>
              <a:latin typeface="Avenir"/>
              <a:ea typeface="Avenir"/>
              <a:cs typeface="Avenir"/>
              <a:sym typeface="Avenir"/>
            </a:endParaRPr>
          </a:p>
        </p:txBody>
      </p:sp>
      <p:sp>
        <p:nvSpPr>
          <p:cNvPr id="506" name="Google Shape;506;p66"/>
          <p:cNvSpPr txBox="1"/>
          <p:nvPr/>
        </p:nvSpPr>
        <p:spPr>
          <a:xfrm>
            <a:off x="6055325" y="3295926"/>
            <a:ext cx="457200" cy="346200"/>
          </a:xfrm>
          <a:prstGeom prst="rect">
            <a:avLst/>
          </a:prstGeom>
          <a:noFill/>
          <a:ln>
            <a:noFill/>
          </a:ln>
        </p:spPr>
        <p:txBody>
          <a:bodyPr spcFirstLastPara="1" wrap="square" lIns="91425" tIns="45700" rIns="91425" bIns="45700" anchor="t" anchorCtr="0">
            <a:noAutofit/>
          </a:bodyPr>
          <a:lstStyle/>
          <a:p>
            <a:r>
              <a:rPr lang="en-US" b="1" dirty="0">
                <a:solidFill>
                  <a:schemeClr val="accent1"/>
                </a:solidFill>
                <a:latin typeface="Avenir"/>
                <a:ea typeface="Avenir"/>
                <a:cs typeface="Avenir"/>
                <a:sym typeface="Avenir"/>
              </a:rPr>
              <a:t>F</a:t>
            </a:r>
            <a:endParaRPr b="1" dirty="0">
              <a:solidFill>
                <a:schemeClr val="accent1"/>
              </a:solidFill>
              <a:latin typeface="Avenir"/>
              <a:ea typeface="Avenir"/>
              <a:cs typeface="Avenir"/>
              <a:sym typeface="Avenir"/>
            </a:endParaRPr>
          </a:p>
        </p:txBody>
      </p:sp>
      <p:sp>
        <p:nvSpPr>
          <p:cNvPr id="507" name="Google Shape;507;p66"/>
          <p:cNvSpPr txBox="1"/>
          <p:nvPr/>
        </p:nvSpPr>
        <p:spPr>
          <a:xfrm>
            <a:off x="5278085" y="4127950"/>
            <a:ext cx="457200" cy="346200"/>
          </a:xfrm>
          <a:prstGeom prst="rect">
            <a:avLst/>
          </a:prstGeom>
          <a:noFill/>
          <a:ln>
            <a:noFill/>
          </a:ln>
        </p:spPr>
        <p:txBody>
          <a:bodyPr spcFirstLastPara="1" wrap="square" lIns="91425" tIns="45700" rIns="91425" bIns="45700" anchor="t" anchorCtr="0">
            <a:noAutofit/>
          </a:bodyPr>
          <a:lstStyle/>
          <a:p>
            <a:r>
              <a:rPr lang="en-US" b="1" dirty="0">
                <a:solidFill>
                  <a:schemeClr val="accent1"/>
                </a:solidFill>
                <a:latin typeface="Avenir"/>
                <a:ea typeface="Avenir"/>
                <a:cs typeface="Avenir"/>
                <a:sym typeface="Avenir"/>
              </a:rPr>
              <a:t>A</a:t>
            </a:r>
            <a:endParaRPr b="1" dirty="0">
              <a:solidFill>
                <a:schemeClr val="accent1"/>
              </a:solidFill>
              <a:latin typeface="Avenir"/>
              <a:ea typeface="Avenir"/>
              <a:cs typeface="Avenir"/>
              <a:sym typeface="Avenir"/>
            </a:endParaRPr>
          </a:p>
        </p:txBody>
      </p:sp>
      <p:sp>
        <p:nvSpPr>
          <p:cNvPr id="508" name="Google Shape;508;p66"/>
          <p:cNvSpPr txBox="1"/>
          <p:nvPr/>
        </p:nvSpPr>
        <p:spPr>
          <a:xfrm>
            <a:off x="6817325" y="4127950"/>
            <a:ext cx="457200" cy="346200"/>
          </a:xfrm>
          <a:prstGeom prst="rect">
            <a:avLst/>
          </a:prstGeom>
          <a:noFill/>
          <a:ln>
            <a:noFill/>
          </a:ln>
        </p:spPr>
        <p:txBody>
          <a:bodyPr spcFirstLastPara="1" wrap="square" lIns="91425" tIns="45700" rIns="91425" bIns="45700" anchor="t" anchorCtr="0">
            <a:noAutofit/>
          </a:bodyPr>
          <a:lstStyle/>
          <a:p>
            <a:r>
              <a:rPr lang="en-US" b="1">
                <a:solidFill>
                  <a:schemeClr val="accent1"/>
                </a:solidFill>
                <a:latin typeface="Avenir"/>
                <a:ea typeface="Avenir"/>
                <a:cs typeface="Avenir"/>
                <a:sym typeface="Avenir"/>
              </a:rPr>
              <a:t>T</a:t>
            </a:r>
            <a:endParaRPr b="1">
              <a:solidFill>
                <a:schemeClr val="accent1"/>
              </a:solidFill>
              <a:latin typeface="Avenir"/>
              <a:ea typeface="Avenir"/>
              <a:cs typeface="Avenir"/>
              <a:sym typeface="Avenir"/>
            </a:endParaRPr>
          </a:p>
        </p:txBody>
      </p:sp>
      <p:pic>
        <p:nvPicPr>
          <p:cNvPr id="509" name="Google Shape;509;p66"/>
          <p:cNvPicPr preferRelativeResize="0"/>
          <p:nvPr/>
        </p:nvPicPr>
        <p:blipFill>
          <a:blip r:embed="rId3">
            <a:alphaModFix/>
          </a:blip>
          <a:stretch>
            <a:fillRect/>
          </a:stretch>
        </p:blipFill>
        <p:spPr>
          <a:xfrm>
            <a:off x="8059001" y="3956425"/>
            <a:ext cx="2152250" cy="1804225"/>
          </a:xfrm>
          <a:prstGeom prst="rect">
            <a:avLst/>
          </a:prstGeom>
          <a:noFill/>
          <a:ln>
            <a:noFill/>
          </a:ln>
        </p:spPr>
      </p:pic>
      <p:sp>
        <p:nvSpPr>
          <p:cNvPr id="510" name="Google Shape;510;p66"/>
          <p:cNvSpPr txBox="1"/>
          <p:nvPr/>
        </p:nvSpPr>
        <p:spPr>
          <a:xfrm>
            <a:off x="8059001" y="3295926"/>
            <a:ext cx="2414400" cy="1111800"/>
          </a:xfrm>
          <a:prstGeom prst="rect">
            <a:avLst/>
          </a:prstGeom>
          <a:noFill/>
          <a:ln>
            <a:noFill/>
          </a:ln>
        </p:spPr>
        <p:txBody>
          <a:bodyPr spcFirstLastPara="1" wrap="square" lIns="91425" tIns="91425" rIns="91425" bIns="91425" anchor="t" anchorCtr="0">
            <a:noAutofit/>
          </a:bodyPr>
          <a:lstStyle/>
          <a:p>
            <a:pPr algn="ctr"/>
            <a:r>
              <a:rPr lang="ru-RU" i="1" dirty="0">
                <a:solidFill>
                  <a:srgbClr val="FF0000"/>
                </a:solidFill>
                <a:latin typeface="Avenir"/>
                <a:ea typeface="Avenir"/>
                <a:cs typeface="Avenir"/>
                <a:sym typeface="Avenir"/>
              </a:rPr>
              <a:t>Помните, мы уже сделали все эти части</a:t>
            </a:r>
            <a:r>
              <a:rPr lang="en-US" i="1" dirty="0">
                <a:solidFill>
                  <a:srgbClr val="FF0000"/>
                </a:solidFill>
                <a:latin typeface="Avenir"/>
                <a:ea typeface="Avenir"/>
                <a:cs typeface="Avenir"/>
                <a:sym typeface="Avenir"/>
              </a:rPr>
              <a:t>!</a:t>
            </a:r>
            <a:endParaRPr i="1" dirty="0">
              <a:solidFill>
                <a:srgbClr val="FF0000"/>
              </a:solidFill>
              <a:latin typeface="Avenir"/>
              <a:ea typeface="Avenir"/>
              <a:cs typeface="Avenir"/>
              <a:sym typeface="Avenir"/>
            </a:endParaRPr>
          </a:p>
        </p:txBody>
      </p:sp>
    </p:spTree>
    <p:extLst>
      <p:ext uri="{BB962C8B-B14F-4D97-AF65-F5344CB8AC3E}">
        <p14:creationId xmlns:p14="http://schemas.microsoft.com/office/powerpoint/2010/main" val="6268018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3177"/>
            <a:ext cx="8579296" cy="1143000"/>
          </a:xfrm>
        </p:spPr>
        <p:txBody>
          <a:bodyPr>
            <a:normAutofit fontScale="90000"/>
          </a:bodyPr>
          <a:lstStyle/>
          <a:p>
            <a:pPr algn="l"/>
            <a:r>
              <a:rPr lang="ru-RU" dirty="0"/>
              <a:t>Развитие ряда программ</a:t>
            </a:r>
            <a:endParaRPr lang="en-GB" dirty="0"/>
          </a:p>
        </p:txBody>
      </p:sp>
      <p:sp>
        <p:nvSpPr>
          <p:cNvPr id="3" name="Content Placeholder 2"/>
          <p:cNvSpPr>
            <a:spLocks noGrp="1"/>
          </p:cNvSpPr>
          <p:nvPr>
            <p:ph idx="1"/>
          </p:nvPr>
        </p:nvSpPr>
        <p:spPr>
          <a:xfrm>
            <a:off x="2423593" y="2060849"/>
            <a:ext cx="7488831" cy="4392487"/>
          </a:xfrm>
        </p:spPr>
        <p:txBody>
          <a:bodyPr/>
          <a:lstStyle/>
          <a:p>
            <a:pPr marL="0" indent="0">
              <a:buNone/>
            </a:pPr>
            <a:r>
              <a:rPr lang="ru-RU" sz="2800" dirty="0"/>
              <a:t>Некоторые примеры:</a:t>
            </a:r>
            <a:endParaRPr lang="en-GB" sz="2800" dirty="0"/>
          </a:p>
          <a:p>
            <a:r>
              <a:rPr lang="en-GB" sz="2800" dirty="0">
                <a:hlinkClick r:id="rId2"/>
              </a:rPr>
              <a:t>http://driveproject.org.uk/</a:t>
            </a:r>
            <a:r>
              <a:rPr lang="en-GB" sz="2800" dirty="0"/>
              <a:t> </a:t>
            </a:r>
          </a:p>
          <a:p>
            <a:r>
              <a:rPr lang="en-GB" sz="2800" dirty="0">
                <a:hlinkClick r:id="rId3"/>
              </a:rPr>
              <a:t>http://www.forensicps.co.uk/</a:t>
            </a:r>
            <a:endParaRPr lang="en-GB" sz="2800" dirty="0"/>
          </a:p>
          <a:p>
            <a:r>
              <a:rPr lang="en-GB" sz="2800" dirty="0">
                <a:hlinkClick r:id="rId4"/>
              </a:rPr>
              <a:t>http://www.mkact.com/?page_id=12</a:t>
            </a:r>
            <a:endParaRPr lang="en-GB" sz="2800" dirty="0"/>
          </a:p>
          <a:p>
            <a:r>
              <a:rPr lang="en-GB" sz="2800" dirty="0">
                <a:hlinkClick r:id="rId5"/>
              </a:rPr>
              <a:t>http://www.saferportsmouth.org.uk/violence-abuse/professionals-info/support-for-professionals/up2u/</a:t>
            </a:r>
            <a:endParaRPr lang="en-GB" sz="2800" dirty="0"/>
          </a:p>
          <a:p>
            <a:endParaRPr lang="en-GB" sz="2800" dirty="0"/>
          </a:p>
          <a:p>
            <a:endParaRPr lang="en-GB" dirty="0"/>
          </a:p>
        </p:txBody>
      </p:sp>
    </p:spTree>
    <p:extLst>
      <p:ext uri="{BB962C8B-B14F-4D97-AF65-F5344CB8AC3E}">
        <p14:creationId xmlns:p14="http://schemas.microsoft.com/office/powerpoint/2010/main" val="2957626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548680"/>
            <a:ext cx="7620000" cy="5852120"/>
          </a:xfrm>
        </p:spPr>
        <p:txBody>
          <a:bodyPr/>
          <a:lstStyle/>
          <a:p>
            <a:endParaRPr lang="en-GB" dirty="0"/>
          </a:p>
          <a:p>
            <a:pPr marL="114300" indent="0">
              <a:buNone/>
            </a:pPr>
            <a:endParaRPr lang="en-GB" dirty="0"/>
          </a:p>
          <a:p>
            <a:pPr marL="114300" indent="0" algn="ctr">
              <a:buNone/>
            </a:pPr>
            <a:r>
              <a:rPr lang="ru-RU" sz="3200" dirty="0"/>
              <a:t>Спасибо за внимание!</a:t>
            </a:r>
            <a:endParaRPr lang="en-GB" sz="3200" dirty="0"/>
          </a:p>
          <a:p>
            <a:pPr marL="114300" indent="0" algn="ctr">
              <a:buNone/>
            </a:pPr>
            <a:endParaRPr lang="en-GB" dirty="0"/>
          </a:p>
          <a:p>
            <a:pPr marL="114300" indent="0" algn="ctr">
              <a:buNone/>
            </a:pPr>
            <a:endParaRPr lang="en-GB" dirty="0"/>
          </a:p>
          <a:p>
            <a:pPr marL="114300" indent="0" algn="ctr">
              <a:buNone/>
            </a:pPr>
            <a:endParaRPr lang="en-GB" dirty="0"/>
          </a:p>
          <a:p>
            <a:pPr marL="114300" indent="0" algn="ctr">
              <a:buNone/>
            </a:pPr>
            <a:r>
              <a:rPr lang="ru-RU" b="1" dirty="0">
                <a:hlinkClick r:id="rId2"/>
              </a:rPr>
              <a:t>Видео «Если ты папа»</a:t>
            </a:r>
          </a:p>
          <a:p>
            <a:pPr marL="114300" indent="0" algn="ctr">
              <a:buNone/>
            </a:pPr>
            <a:r>
              <a:rPr lang="en-GB" dirty="0">
                <a:hlinkClick r:id="rId2"/>
              </a:rPr>
              <a:t>www.youtube.com/watch?v=DOKuSQIJlog</a:t>
            </a:r>
            <a:endParaRPr lang="en-GB" dirty="0"/>
          </a:p>
          <a:p>
            <a:pPr marL="114300" indent="0" algn="ctr">
              <a:buNone/>
            </a:pPr>
            <a:endParaRPr lang="en-GB" dirty="0"/>
          </a:p>
        </p:txBody>
      </p:sp>
    </p:spTree>
    <p:extLst>
      <p:ext uri="{BB962C8B-B14F-4D97-AF65-F5344CB8AC3E}">
        <p14:creationId xmlns:p14="http://schemas.microsoft.com/office/powerpoint/2010/main" val="3575022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3"/>
          <p:cNvSpPr>
            <a:spLocks noGrp="1"/>
          </p:cNvSpPr>
          <p:nvPr>
            <p:ph type="title"/>
          </p:nvPr>
        </p:nvSpPr>
        <p:spPr>
          <a:xfrm>
            <a:off x="1847528" y="260648"/>
            <a:ext cx="6589712" cy="960834"/>
          </a:xfrm>
        </p:spPr>
        <p:txBody>
          <a:bodyPr/>
          <a:lstStyle/>
          <a:p>
            <a:r>
              <a:rPr lang="ru-RU" altLang="en-US" dirty="0"/>
              <a:t>Полезные ссылки</a:t>
            </a:r>
            <a:endParaRPr lang="en-GB" altLang="en-US" dirty="0"/>
          </a:p>
        </p:txBody>
      </p:sp>
      <p:sp>
        <p:nvSpPr>
          <p:cNvPr id="148483" name="Content Placeholder 4"/>
          <p:cNvSpPr>
            <a:spLocks noGrp="1"/>
          </p:cNvSpPr>
          <p:nvPr>
            <p:ph idx="1"/>
          </p:nvPr>
        </p:nvSpPr>
        <p:spPr>
          <a:xfrm>
            <a:off x="2495550" y="1556792"/>
            <a:ext cx="7562850" cy="4968552"/>
          </a:xfrm>
        </p:spPr>
        <p:txBody>
          <a:bodyPr rtlCol="0">
            <a:normAutofit lnSpcReduction="10000"/>
          </a:bodyPr>
          <a:lstStyle/>
          <a:p>
            <a:pPr marL="0" indent="0">
              <a:buNone/>
              <a:defRPr/>
            </a:pPr>
            <a:r>
              <a:rPr lang="en-GB" altLang="en-US" sz="825" u="sng" dirty="0">
                <a:solidFill>
                  <a:schemeClr val="tx1">
                    <a:lumMod val="75000"/>
                    <a:lumOff val="25000"/>
                  </a:schemeClr>
                </a:solidFill>
                <a:hlinkClick r:id="rId2"/>
              </a:rPr>
              <a:t>http://www.homeoffice.gov.uk/crime/violence-against-women-girls/domestic-violence/</a:t>
            </a:r>
            <a:r>
              <a:rPr lang="en-GB" altLang="en-US" sz="825" dirty="0">
                <a:solidFill>
                  <a:schemeClr val="tx1">
                    <a:lumMod val="75000"/>
                    <a:lumOff val="25000"/>
                  </a:schemeClr>
                </a:solidFill>
              </a:rPr>
              <a:t> Home office site with information on domestic abuse including new definition</a:t>
            </a:r>
          </a:p>
          <a:p>
            <a:pPr marL="0" indent="0">
              <a:buNone/>
              <a:defRPr/>
            </a:pPr>
            <a:r>
              <a:rPr lang="en-GB" altLang="en-US" sz="825" dirty="0">
                <a:solidFill>
                  <a:schemeClr val="tx1">
                    <a:lumMod val="75000"/>
                    <a:lumOff val="25000"/>
                  </a:schemeClr>
                </a:solidFill>
              </a:rPr>
              <a:t>DOH information, very comprehensive across a range of issues </a:t>
            </a:r>
            <a:r>
              <a:rPr lang="en-GB" altLang="en-US" sz="825" u="sng" dirty="0">
                <a:solidFill>
                  <a:schemeClr val="tx1">
                    <a:lumMod val="75000"/>
                    <a:lumOff val="25000"/>
                  </a:schemeClr>
                </a:solidFill>
                <a:hlinkClick r:id="rId3"/>
              </a:rPr>
              <a:t>http://webarchive.nationalarchives.gov.uk/+/www.dh.gov.uk/en/Publichealth/ViolenceagainstWomenandChildren/DH_104815</a:t>
            </a:r>
            <a:r>
              <a:rPr lang="en-GB" altLang="en-US" sz="825" dirty="0">
                <a:solidFill>
                  <a:schemeClr val="tx1">
                    <a:lumMod val="75000"/>
                    <a:lumOff val="25000"/>
                  </a:schemeClr>
                </a:solidFill>
              </a:rPr>
              <a:t> </a:t>
            </a:r>
          </a:p>
          <a:p>
            <a:pPr marL="0" indent="0">
              <a:buNone/>
              <a:defRPr/>
            </a:pPr>
            <a:r>
              <a:rPr lang="en-GB" altLang="en-US" sz="825" dirty="0">
                <a:solidFill>
                  <a:schemeClr val="tx1">
                    <a:lumMod val="75000"/>
                    <a:lumOff val="25000"/>
                  </a:schemeClr>
                </a:solidFill>
              </a:rPr>
              <a:t>NSPCC advice service for professionals, free service</a:t>
            </a:r>
          </a:p>
          <a:p>
            <a:pPr marL="0" indent="0">
              <a:buNone/>
              <a:defRPr/>
            </a:pPr>
            <a:r>
              <a:rPr lang="en-GB" altLang="en-US" sz="825" u="sng" dirty="0">
                <a:solidFill>
                  <a:schemeClr val="tx1">
                    <a:lumMod val="75000"/>
                    <a:lumOff val="25000"/>
                  </a:schemeClr>
                </a:solidFill>
                <a:hlinkClick r:id="rId4"/>
              </a:rPr>
              <a:t>http://www.nspcc.org.uk/help-and-advice/for-organisations-and-professionals/information-services/how-we-can-help/how-we-can-help-you</a:t>
            </a:r>
            <a:r>
              <a:rPr lang="en-GB" altLang="en-US" sz="825" dirty="0">
                <a:solidFill>
                  <a:schemeClr val="tx1">
                    <a:lumMod val="75000"/>
                    <a:lumOff val="25000"/>
                  </a:schemeClr>
                </a:solidFill>
              </a:rPr>
              <a:t> </a:t>
            </a:r>
          </a:p>
          <a:p>
            <a:pPr marL="0" indent="0">
              <a:buNone/>
              <a:defRPr/>
            </a:pPr>
            <a:r>
              <a:rPr lang="en-GB" altLang="en-US" sz="825" dirty="0">
                <a:solidFill>
                  <a:schemeClr val="tx1">
                    <a:lumMod val="75000"/>
                    <a:lumOff val="25000"/>
                  </a:schemeClr>
                </a:solidFill>
              </a:rPr>
              <a:t>DASH risk assessment – site with information on this and related topics, including stalking</a:t>
            </a:r>
          </a:p>
          <a:p>
            <a:pPr marL="0" indent="0">
              <a:buNone/>
              <a:defRPr/>
            </a:pPr>
            <a:r>
              <a:rPr lang="en-GB" altLang="en-US" sz="825" u="sng" dirty="0">
                <a:solidFill>
                  <a:schemeClr val="tx1">
                    <a:lumMod val="75000"/>
                    <a:lumOff val="25000"/>
                  </a:schemeClr>
                </a:solidFill>
                <a:hlinkClick r:id="rId5"/>
              </a:rPr>
              <a:t>http://www.dashriskchecklist.co.uk/</a:t>
            </a:r>
            <a:endParaRPr lang="en-GB" altLang="en-US" sz="825" u="sng" dirty="0">
              <a:solidFill>
                <a:schemeClr val="tx1">
                  <a:lumMod val="75000"/>
                  <a:lumOff val="25000"/>
                </a:schemeClr>
              </a:solidFill>
            </a:endParaRPr>
          </a:p>
          <a:p>
            <a:pPr marL="0" indent="0">
              <a:buNone/>
              <a:defRPr/>
            </a:pPr>
            <a:r>
              <a:rPr lang="en-GB" altLang="en-US" sz="825" dirty="0">
                <a:solidFill>
                  <a:schemeClr val="tx1">
                    <a:lumMod val="75000"/>
                    <a:lumOff val="25000"/>
                  </a:schemeClr>
                </a:solidFill>
              </a:rPr>
              <a:t>AVA site; An excellent source of resources, articles, research, particularly good on violence in young people’s relationships</a:t>
            </a:r>
          </a:p>
          <a:p>
            <a:pPr marL="0" indent="0">
              <a:buNone/>
              <a:defRPr/>
            </a:pPr>
            <a:r>
              <a:rPr lang="en-GB" altLang="en-US" sz="825" u="sng" dirty="0">
                <a:solidFill>
                  <a:schemeClr val="tx1">
                    <a:lumMod val="75000"/>
                    <a:lumOff val="25000"/>
                  </a:schemeClr>
                </a:solidFill>
                <a:hlinkClick r:id="rId6"/>
              </a:rPr>
              <a:t>http://www.ccrm.org.uk/index.php?option=com_content&amp;view=article&amp;id=69&amp;Itemid=79</a:t>
            </a:r>
            <a:r>
              <a:rPr lang="en-GB" altLang="en-US" sz="825" dirty="0">
                <a:solidFill>
                  <a:schemeClr val="tx1">
                    <a:lumMod val="75000"/>
                    <a:lumOff val="25000"/>
                  </a:schemeClr>
                </a:solidFill>
              </a:rPr>
              <a:t> </a:t>
            </a:r>
          </a:p>
          <a:p>
            <a:pPr marL="0" indent="0">
              <a:buNone/>
              <a:defRPr/>
            </a:pPr>
            <a:r>
              <a:rPr lang="en-GB" altLang="en-US" sz="825" dirty="0">
                <a:solidFill>
                  <a:schemeClr val="tx1">
                    <a:lumMod val="75000"/>
                    <a:lumOff val="25000"/>
                  </a:schemeClr>
                </a:solidFill>
              </a:rPr>
              <a:t>You can find the Southwark study we have quoted at Cassandra’s Learning Centre Site. They are a charity working with young people on healthy relationships</a:t>
            </a:r>
          </a:p>
          <a:p>
            <a:pPr marL="0" indent="0">
              <a:buNone/>
              <a:defRPr/>
            </a:pPr>
            <a:r>
              <a:rPr lang="en-GB" altLang="en-US" sz="825" u="sng" dirty="0">
                <a:solidFill>
                  <a:schemeClr val="tx1">
                    <a:lumMod val="75000"/>
                    <a:lumOff val="25000"/>
                  </a:schemeClr>
                </a:solidFill>
                <a:hlinkClick r:id="rId6"/>
              </a:rPr>
              <a:t>http://www.ccrm.org.uk/index.php?option=com_content&amp;view=article&amp;id=69&amp;Itemid=79</a:t>
            </a:r>
            <a:r>
              <a:rPr lang="en-GB" altLang="en-US" sz="825" dirty="0">
                <a:solidFill>
                  <a:schemeClr val="tx1">
                    <a:lumMod val="75000"/>
                    <a:lumOff val="25000"/>
                  </a:schemeClr>
                </a:solidFill>
              </a:rPr>
              <a:t> </a:t>
            </a:r>
          </a:p>
          <a:p>
            <a:pPr marL="0" indent="0">
              <a:buNone/>
              <a:defRPr/>
            </a:pPr>
            <a:r>
              <a:rPr lang="en-GB" altLang="en-US" sz="825" dirty="0">
                <a:solidFill>
                  <a:schemeClr val="tx1">
                    <a:lumMod val="75000"/>
                    <a:lumOff val="25000"/>
                  </a:schemeClr>
                </a:solidFill>
              </a:rPr>
              <a:t>Southwark did some more recent work and consultation with young people that you might find interesting</a:t>
            </a:r>
          </a:p>
          <a:p>
            <a:pPr marL="0" indent="0">
              <a:buNone/>
              <a:defRPr/>
            </a:pPr>
            <a:r>
              <a:rPr lang="en-GB" altLang="en-US" sz="825" u="sng" dirty="0">
                <a:solidFill>
                  <a:schemeClr val="tx1">
                    <a:lumMod val="75000"/>
                    <a:lumOff val="25000"/>
                  </a:schemeClr>
                </a:solidFill>
                <a:hlinkClick r:id="rId7"/>
              </a:rPr>
              <a:t>http://www.cph.org.uk/showPublication.aspx?pubid=754</a:t>
            </a:r>
            <a:r>
              <a:rPr lang="en-GB" altLang="en-US" sz="825" dirty="0">
                <a:solidFill>
                  <a:schemeClr val="tx1">
                    <a:lumMod val="75000"/>
                    <a:lumOff val="25000"/>
                  </a:schemeClr>
                </a:solidFill>
              </a:rPr>
              <a:t> </a:t>
            </a:r>
          </a:p>
          <a:p>
            <a:pPr marL="0" indent="0">
              <a:buNone/>
              <a:defRPr/>
            </a:pPr>
            <a:r>
              <a:rPr lang="en-GB" altLang="en-US" sz="825" dirty="0">
                <a:solidFill>
                  <a:schemeClr val="tx1">
                    <a:lumMod val="75000"/>
                    <a:lumOff val="25000"/>
                  </a:schemeClr>
                </a:solidFill>
              </a:rPr>
              <a:t>The End Violence Against Women site as quoted</a:t>
            </a:r>
          </a:p>
          <a:p>
            <a:pPr marL="0" indent="0">
              <a:buNone/>
              <a:defRPr/>
            </a:pPr>
            <a:r>
              <a:rPr lang="en-GB" altLang="en-US" sz="825" u="sng" dirty="0">
                <a:solidFill>
                  <a:schemeClr val="tx1">
                    <a:lumMod val="75000"/>
                    <a:lumOff val="25000"/>
                  </a:schemeClr>
                </a:solidFill>
                <a:hlinkClick r:id="rId8"/>
              </a:rPr>
              <a:t>http://www.endviolenceagainstwomen.org.uk/</a:t>
            </a:r>
            <a:endParaRPr lang="en-GB" altLang="en-US" sz="825" u="sng" dirty="0">
              <a:solidFill>
                <a:schemeClr val="tx1">
                  <a:lumMod val="75000"/>
                  <a:lumOff val="25000"/>
                </a:schemeClr>
              </a:solidFill>
            </a:endParaRPr>
          </a:p>
          <a:p>
            <a:pPr marL="0" indent="0">
              <a:buNone/>
              <a:defRPr/>
            </a:pPr>
            <a:r>
              <a:rPr lang="en-GB" altLang="en-US" sz="825" dirty="0">
                <a:solidFill>
                  <a:schemeClr val="tx1">
                    <a:lumMod val="75000"/>
                    <a:lumOff val="25000"/>
                  </a:schemeClr>
                </a:solidFill>
              </a:rPr>
              <a:t>The Hideout is facilitated by Women’s Aid and is really good for children and young people</a:t>
            </a:r>
          </a:p>
          <a:p>
            <a:pPr marL="0" indent="0">
              <a:buNone/>
              <a:defRPr/>
            </a:pPr>
            <a:r>
              <a:rPr lang="en-GB" altLang="en-US" sz="825" u="sng" dirty="0">
                <a:solidFill>
                  <a:schemeClr val="tx1">
                    <a:lumMod val="75000"/>
                    <a:lumOff val="25000"/>
                  </a:schemeClr>
                </a:solidFill>
                <a:hlinkClick r:id="rId9"/>
              </a:rPr>
              <a:t>http://www.thehideout.org.uk/under10/adults/resources/othereducationresources/default.aspa</a:t>
            </a:r>
            <a:r>
              <a:rPr lang="en-GB" altLang="en-US" sz="825" dirty="0">
                <a:solidFill>
                  <a:schemeClr val="tx1">
                    <a:lumMod val="75000"/>
                    <a:lumOff val="25000"/>
                  </a:schemeClr>
                </a:solidFill>
              </a:rPr>
              <a:t> </a:t>
            </a:r>
          </a:p>
          <a:p>
            <a:pPr marL="0" indent="0">
              <a:buNone/>
              <a:defRPr/>
            </a:pPr>
            <a:r>
              <a:rPr lang="en-GB" altLang="en-US" sz="825" u="sng" dirty="0">
                <a:solidFill>
                  <a:schemeClr val="tx1">
                    <a:lumMod val="75000"/>
                    <a:lumOff val="25000"/>
                  </a:schemeClr>
                </a:solidFill>
                <a:hlinkClick r:id="rId10"/>
              </a:rPr>
              <a:t>www.childline.org.uk </a:t>
            </a:r>
            <a:r>
              <a:rPr lang="en-GB" altLang="en-US" sz="825" dirty="0">
                <a:solidFill>
                  <a:schemeClr val="tx1">
                    <a:lumMod val="75000"/>
                    <a:lumOff val="25000"/>
                  </a:schemeClr>
                </a:solidFill>
              </a:rPr>
              <a:t> </a:t>
            </a:r>
            <a:r>
              <a:rPr lang="en-GB" altLang="en-US" sz="825" dirty="0" err="1">
                <a:solidFill>
                  <a:schemeClr val="tx1">
                    <a:lumMod val="75000"/>
                    <a:lumOff val="25000"/>
                  </a:schemeClr>
                </a:solidFill>
              </a:rPr>
              <a:t>Childline</a:t>
            </a:r>
            <a:r>
              <a:rPr lang="en-GB" altLang="en-US" sz="825" dirty="0">
                <a:solidFill>
                  <a:schemeClr val="tx1">
                    <a:lumMod val="75000"/>
                    <a:lumOff val="25000"/>
                  </a:schemeClr>
                </a:solidFill>
              </a:rPr>
              <a:t> 0800 1111 </a:t>
            </a:r>
          </a:p>
          <a:p>
            <a:pPr marL="0" indent="0">
              <a:buNone/>
              <a:defRPr/>
            </a:pPr>
            <a:r>
              <a:rPr lang="en-GB" altLang="en-US" sz="825" u="sng" dirty="0">
                <a:solidFill>
                  <a:schemeClr val="tx1">
                    <a:lumMod val="75000"/>
                    <a:lumOff val="25000"/>
                  </a:schemeClr>
                </a:solidFill>
                <a:hlinkClick r:id="rId11"/>
              </a:rPr>
              <a:t>www.lfcc.on.ca</a:t>
            </a:r>
            <a:r>
              <a:rPr lang="en-GB" altLang="en-US" sz="825" u="sng" dirty="0">
                <a:solidFill>
                  <a:schemeClr val="tx1">
                    <a:lumMod val="75000"/>
                    <a:lumOff val="25000"/>
                  </a:schemeClr>
                </a:solidFill>
              </a:rPr>
              <a:t> </a:t>
            </a:r>
            <a:r>
              <a:rPr lang="en-GB" altLang="en-US" sz="825" dirty="0">
                <a:solidFill>
                  <a:schemeClr val="tx1">
                    <a:lumMod val="75000"/>
                    <a:lumOff val="25000"/>
                  </a:schemeClr>
                </a:solidFill>
              </a:rPr>
              <a:t>One of the best sites around on children and domestic abuse, the London Family Court centre has excellent resources, many of which are downloadable for free. Some texts listed in the reading list; What About Me is an excellent start.</a:t>
            </a:r>
          </a:p>
          <a:p>
            <a:pPr marL="0" indent="0">
              <a:buNone/>
              <a:defRPr/>
            </a:pPr>
            <a:endParaRPr lang="en-GB" altLang="en-US" sz="825" dirty="0">
              <a:solidFill>
                <a:schemeClr val="tx1">
                  <a:lumMod val="75000"/>
                  <a:lumOff val="25000"/>
                </a:schemeClr>
              </a:solidFill>
            </a:endParaRPr>
          </a:p>
        </p:txBody>
      </p:sp>
      <p:sp>
        <p:nvSpPr>
          <p:cNvPr id="263173" name="Slide Number Placeholder 2"/>
          <p:cNvSpPr>
            <a:spLocks noGrp="1"/>
          </p:cNvSpPr>
          <p:nvPr>
            <p:ph type="sldNum" sz="quarter" idx="12"/>
          </p:nvPr>
        </p:nvSpPr>
        <p:spPr>
          <a:xfrm>
            <a:off x="9593192" y="5520690"/>
            <a:ext cx="316950"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itchFamily="18" charset="2"/>
              <a:buChar char=""/>
              <a:defRPr>
                <a:solidFill>
                  <a:srgbClr val="404040"/>
                </a:solidFill>
                <a:latin typeface="Century Gothic" pitchFamily="34" charset="0"/>
              </a:defRPr>
            </a:lvl1pPr>
            <a:lvl2pPr marL="557213" indent="-214313">
              <a:spcBef>
                <a:spcPts val="750"/>
              </a:spcBef>
              <a:buClr>
                <a:schemeClr val="accent1"/>
              </a:buClr>
              <a:buFont typeface="Wingdings 3" pitchFamily="18" charset="2"/>
              <a:buChar char=""/>
              <a:defRPr sz="1200">
                <a:solidFill>
                  <a:srgbClr val="404040"/>
                </a:solidFill>
                <a:latin typeface="Century Gothic" pitchFamily="34" charset="0"/>
              </a:defRPr>
            </a:lvl2pPr>
            <a:lvl3pPr marL="857250" indent="-171450">
              <a:spcBef>
                <a:spcPts val="750"/>
              </a:spcBef>
              <a:buClr>
                <a:schemeClr val="accent1"/>
              </a:buClr>
              <a:buFont typeface="Wingdings 3" pitchFamily="18" charset="2"/>
              <a:buChar char=""/>
              <a:defRPr sz="1050">
                <a:solidFill>
                  <a:srgbClr val="404040"/>
                </a:solidFill>
                <a:latin typeface="Century Gothic" pitchFamily="34" charset="0"/>
              </a:defRPr>
            </a:lvl3pPr>
            <a:lvl4pPr marL="1200150" indent="-171450">
              <a:spcBef>
                <a:spcPts val="750"/>
              </a:spcBef>
              <a:buClr>
                <a:schemeClr val="accent1"/>
              </a:buClr>
              <a:buFont typeface="Wingdings 3" pitchFamily="18" charset="2"/>
              <a:buChar char=""/>
              <a:defRPr sz="900">
                <a:solidFill>
                  <a:srgbClr val="404040"/>
                </a:solidFill>
                <a:latin typeface="Century Gothic" pitchFamily="34" charset="0"/>
              </a:defRPr>
            </a:lvl4pPr>
            <a:lvl5pPr marL="1543050" indent="-171450">
              <a:spcBef>
                <a:spcPts val="750"/>
              </a:spcBef>
              <a:buClr>
                <a:schemeClr val="accent1"/>
              </a:buClr>
              <a:buFont typeface="Wingdings 3" pitchFamily="18" charset="2"/>
              <a:buChar char=""/>
              <a:defRPr sz="900">
                <a:solidFill>
                  <a:srgbClr val="404040"/>
                </a:solidFill>
                <a:latin typeface="Century Gothic" pitchFamily="34" charset="0"/>
              </a:defRPr>
            </a:lvl5pPr>
            <a:lvl6pPr marL="18859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6pPr>
            <a:lvl7pPr marL="22288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7pPr>
            <a:lvl8pPr marL="25717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8pPr>
            <a:lvl9pPr marL="29146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9pPr>
          </a:lstStyle>
          <a:p>
            <a:pPr>
              <a:spcBef>
                <a:spcPct val="0"/>
              </a:spcBef>
              <a:buClrTx/>
              <a:buFontTx/>
              <a:buNone/>
            </a:pPr>
            <a:fld id="{4AA63EDC-1CA8-4364-95EF-4CA6A77864CE}" type="slidenum">
              <a:rPr lang="en-GB" altLang="en-US" sz="900">
                <a:solidFill>
                  <a:srgbClr val="898989"/>
                </a:solidFill>
                <a:latin typeface="Comic Sans MS" pitchFamily="66" charset="0"/>
              </a:rPr>
              <a:pPr>
                <a:spcBef>
                  <a:spcPct val="0"/>
                </a:spcBef>
                <a:buClrTx/>
                <a:buFontTx/>
                <a:buNone/>
              </a:pPr>
              <a:t>76</a:t>
            </a:fld>
            <a:endParaRPr lang="en-GB" altLang="en-US" sz="900" dirty="0">
              <a:solidFill>
                <a:srgbClr val="898989"/>
              </a:solidFill>
              <a:latin typeface="Comic Sans MS" pitchFamily="66" charset="0"/>
            </a:endParaRPr>
          </a:p>
        </p:txBody>
      </p:sp>
    </p:spTree>
    <p:extLst>
      <p:ext uri="{BB962C8B-B14F-4D97-AF65-F5344CB8AC3E}">
        <p14:creationId xmlns:p14="http://schemas.microsoft.com/office/powerpoint/2010/main" val="1152640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a:xfrm>
            <a:off x="2223812" y="989720"/>
            <a:ext cx="7993614" cy="960834"/>
          </a:xfrm>
        </p:spPr>
        <p:txBody>
          <a:bodyPr>
            <a:normAutofit fontScale="90000"/>
          </a:bodyPr>
          <a:lstStyle/>
          <a:p>
            <a:r>
              <a:rPr lang="ru-RU" altLang="en-US" dirty="0"/>
              <a:t>Справочные материалы</a:t>
            </a:r>
            <a:endParaRPr lang="en-GB" altLang="en-US" dirty="0"/>
          </a:p>
        </p:txBody>
      </p:sp>
      <p:sp>
        <p:nvSpPr>
          <p:cNvPr id="3" name="Content Placeholder 2"/>
          <p:cNvSpPr>
            <a:spLocks noGrp="1"/>
          </p:cNvSpPr>
          <p:nvPr>
            <p:ph idx="1"/>
          </p:nvPr>
        </p:nvSpPr>
        <p:spPr>
          <a:xfrm>
            <a:off x="1991544" y="2276872"/>
            <a:ext cx="8352928" cy="4320480"/>
          </a:xfrm>
        </p:spPr>
        <p:txBody>
          <a:bodyPr rtlCol="0">
            <a:normAutofit lnSpcReduction="10000"/>
          </a:bodyPr>
          <a:lstStyle/>
          <a:p>
            <a:pPr marL="0" indent="0">
              <a:buNone/>
              <a:defRPr/>
            </a:pPr>
            <a:r>
              <a:rPr lang="en-GB" sz="1100" dirty="0">
                <a:solidFill>
                  <a:schemeClr val="tx1">
                    <a:lumMod val="75000"/>
                    <a:lumOff val="25000"/>
                  </a:schemeClr>
                </a:solidFill>
              </a:rPr>
              <a:t>Barter C, </a:t>
            </a:r>
            <a:r>
              <a:rPr lang="en-GB" sz="1100" dirty="0" err="1">
                <a:solidFill>
                  <a:schemeClr val="tx1">
                    <a:lumMod val="75000"/>
                    <a:lumOff val="25000"/>
                  </a:schemeClr>
                </a:solidFill>
              </a:rPr>
              <a:t>Berridge</a:t>
            </a:r>
            <a:r>
              <a:rPr lang="en-GB" sz="1100" dirty="0">
                <a:solidFill>
                  <a:schemeClr val="tx1">
                    <a:lumMod val="75000"/>
                    <a:lumOff val="25000"/>
                  </a:schemeClr>
                </a:solidFill>
              </a:rPr>
              <a:t> D and Wood M. (2011) </a:t>
            </a:r>
            <a:r>
              <a:rPr lang="en-GB" sz="1100" i="1" dirty="0">
                <a:solidFill>
                  <a:schemeClr val="tx1">
                    <a:lumMod val="75000"/>
                    <a:lumOff val="25000"/>
                  </a:schemeClr>
                </a:solidFill>
              </a:rPr>
              <a:t>Standing on my own two feet: Disadvantaged teenagers, domestic violence and coercive control.</a:t>
            </a:r>
            <a:r>
              <a:rPr lang="en-GB" sz="1100" dirty="0">
                <a:solidFill>
                  <a:schemeClr val="tx1">
                    <a:lumMod val="75000"/>
                    <a:lumOff val="25000"/>
                  </a:schemeClr>
                </a:solidFill>
              </a:rPr>
              <a:t> London: NSPCC.</a:t>
            </a:r>
          </a:p>
          <a:p>
            <a:pPr marL="0" indent="0">
              <a:buNone/>
              <a:defRPr/>
            </a:pPr>
            <a:r>
              <a:rPr lang="en-GB" sz="1100" dirty="0" err="1">
                <a:solidFill>
                  <a:schemeClr val="tx1">
                    <a:lumMod val="75000"/>
                    <a:lumOff val="25000"/>
                  </a:schemeClr>
                </a:solidFill>
              </a:rPr>
              <a:t>Callan</a:t>
            </a:r>
            <a:r>
              <a:rPr lang="en-GB" sz="1100" dirty="0">
                <a:solidFill>
                  <a:schemeClr val="tx1">
                    <a:lumMod val="75000"/>
                    <a:lumOff val="25000"/>
                  </a:schemeClr>
                </a:solidFill>
              </a:rPr>
              <a:t>, E.  and Farmer, S.  (2012) </a:t>
            </a:r>
            <a:r>
              <a:rPr lang="en-GB" sz="1100" i="1" dirty="0">
                <a:solidFill>
                  <a:schemeClr val="tx1">
                    <a:lumMod val="75000"/>
                    <a:lumOff val="25000"/>
                  </a:schemeClr>
                </a:solidFill>
              </a:rPr>
              <a:t>Beyond Violence. Breaking cycles of domestic abuse. A Policy report for the Centre for Social Justice. London .</a:t>
            </a:r>
            <a:r>
              <a:rPr lang="en-GB" sz="1100" dirty="0">
                <a:solidFill>
                  <a:schemeClr val="tx1">
                    <a:lumMod val="75000"/>
                    <a:lumOff val="25000"/>
                  </a:schemeClr>
                </a:solidFill>
              </a:rPr>
              <a:t> Centre for Social Justice</a:t>
            </a:r>
          </a:p>
          <a:p>
            <a:pPr marL="0" indent="0">
              <a:buNone/>
              <a:defRPr/>
            </a:pPr>
            <a:r>
              <a:rPr lang="en-GB" sz="1100" dirty="0">
                <a:solidFill>
                  <a:schemeClr val="tx1">
                    <a:lumMod val="75000"/>
                    <a:lumOff val="25000"/>
                  </a:schemeClr>
                </a:solidFill>
              </a:rPr>
              <a:t>Co-ordinated Action Against Domestic Abuse. (2010) </a:t>
            </a:r>
            <a:r>
              <a:rPr lang="en-GB" sz="1100" i="1" dirty="0">
                <a:solidFill>
                  <a:schemeClr val="tx1">
                    <a:lumMod val="75000"/>
                    <a:lumOff val="25000"/>
                  </a:schemeClr>
                </a:solidFill>
              </a:rPr>
              <a:t>Saving Lives, Saving Money: MARACs and high risk domestic abuse.</a:t>
            </a:r>
            <a:r>
              <a:rPr lang="en-GB" sz="1100" dirty="0">
                <a:solidFill>
                  <a:schemeClr val="tx1">
                    <a:lumMod val="75000"/>
                    <a:lumOff val="25000"/>
                  </a:schemeClr>
                </a:solidFill>
              </a:rPr>
              <a:t> Bristol: CAADA.</a:t>
            </a:r>
          </a:p>
          <a:p>
            <a:pPr marL="0" indent="0">
              <a:buNone/>
              <a:defRPr/>
            </a:pPr>
            <a:r>
              <a:rPr lang="en-GB" sz="1100" dirty="0">
                <a:solidFill>
                  <a:schemeClr val="tx1">
                    <a:lumMod val="75000"/>
                    <a:lumOff val="25000"/>
                  </a:schemeClr>
                </a:solidFill>
              </a:rPr>
              <a:t>Evans SE, Davies C and </a:t>
            </a:r>
            <a:r>
              <a:rPr lang="en-GB" sz="1100" dirty="0" err="1">
                <a:solidFill>
                  <a:schemeClr val="tx1">
                    <a:lumMod val="75000"/>
                    <a:lumOff val="25000"/>
                  </a:schemeClr>
                </a:solidFill>
              </a:rPr>
              <a:t>DiLillo</a:t>
            </a:r>
            <a:r>
              <a:rPr lang="en-GB" sz="1100" dirty="0">
                <a:solidFill>
                  <a:schemeClr val="tx1">
                    <a:lumMod val="75000"/>
                    <a:lumOff val="25000"/>
                  </a:schemeClr>
                </a:solidFill>
              </a:rPr>
              <a:t> D. (2008) </a:t>
            </a:r>
            <a:r>
              <a:rPr lang="en-GB" sz="1100" i="1" dirty="0">
                <a:solidFill>
                  <a:schemeClr val="tx1">
                    <a:lumMod val="75000"/>
                    <a:lumOff val="25000"/>
                  </a:schemeClr>
                </a:solidFill>
              </a:rPr>
              <a:t>‘Exposure to domestic violence: A meta-analysis of child and adolescent outcomes’.</a:t>
            </a:r>
            <a:r>
              <a:rPr lang="en-GB" sz="1100" dirty="0">
                <a:solidFill>
                  <a:schemeClr val="tx1">
                    <a:lumMod val="75000"/>
                    <a:lumOff val="25000"/>
                  </a:schemeClr>
                </a:solidFill>
              </a:rPr>
              <a:t> Aggression and Violent </a:t>
            </a:r>
            <a:r>
              <a:rPr lang="en-GB" sz="1100" dirty="0" err="1">
                <a:solidFill>
                  <a:schemeClr val="tx1">
                    <a:lumMod val="75000"/>
                    <a:lumOff val="25000"/>
                  </a:schemeClr>
                </a:solidFill>
              </a:rPr>
              <a:t>Behavior</a:t>
            </a:r>
            <a:r>
              <a:rPr lang="en-GB" sz="1100" dirty="0">
                <a:solidFill>
                  <a:schemeClr val="tx1">
                    <a:lumMod val="75000"/>
                    <a:lumOff val="25000"/>
                  </a:schemeClr>
                </a:solidFill>
              </a:rPr>
              <a:t>, 13, pp131–40</a:t>
            </a:r>
          </a:p>
          <a:p>
            <a:pPr marL="0" indent="0">
              <a:buNone/>
              <a:defRPr/>
            </a:pPr>
            <a:r>
              <a:rPr lang="en-GB" sz="1100" dirty="0">
                <a:solidFill>
                  <a:schemeClr val="tx1">
                    <a:lumMod val="75000"/>
                    <a:lumOff val="25000"/>
                  </a:schemeClr>
                </a:solidFill>
              </a:rPr>
              <a:t>Hester M, Pearson C and </a:t>
            </a:r>
            <a:r>
              <a:rPr lang="en-GB" sz="1100" dirty="0" err="1">
                <a:solidFill>
                  <a:schemeClr val="tx1">
                    <a:lumMod val="75000"/>
                    <a:lumOff val="25000"/>
                  </a:schemeClr>
                </a:solidFill>
              </a:rPr>
              <a:t>Harwin</a:t>
            </a:r>
            <a:r>
              <a:rPr lang="en-GB" sz="1100" dirty="0">
                <a:solidFill>
                  <a:schemeClr val="tx1">
                    <a:lumMod val="75000"/>
                    <a:lumOff val="25000"/>
                  </a:schemeClr>
                </a:solidFill>
              </a:rPr>
              <a:t> N. (2007) Making an Impact</a:t>
            </a:r>
            <a:r>
              <a:rPr lang="en-GB" sz="1100" i="1" dirty="0">
                <a:solidFill>
                  <a:schemeClr val="tx1">
                    <a:lumMod val="75000"/>
                    <a:lumOff val="25000"/>
                  </a:schemeClr>
                </a:solidFill>
              </a:rPr>
              <a:t>. Children and Domestic Violence: A reader (2nd edition)</a:t>
            </a:r>
            <a:r>
              <a:rPr lang="en-GB" sz="1100" dirty="0">
                <a:solidFill>
                  <a:schemeClr val="tx1">
                    <a:lumMod val="75000"/>
                    <a:lumOff val="25000"/>
                  </a:schemeClr>
                </a:solidFill>
              </a:rPr>
              <a:t>. London. Jessica Kingsley.</a:t>
            </a:r>
          </a:p>
          <a:p>
            <a:pPr marL="0" indent="0">
              <a:buNone/>
              <a:defRPr/>
            </a:pPr>
            <a:r>
              <a:rPr lang="en-GB" sz="1100" dirty="0">
                <a:solidFill>
                  <a:schemeClr val="tx1">
                    <a:lumMod val="75000"/>
                    <a:lumOff val="25000"/>
                  </a:schemeClr>
                </a:solidFill>
              </a:rPr>
              <a:t>Home Office Statistical Bulletin (2008). </a:t>
            </a:r>
            <a:r>
              <a:rPr lang="en-GB" sz="1100" i="1" dirty="0">
                <a:solidFill>
                  <a:schemeClr val="tx1">
                    <a:lumMod val="75000"/>
                    <a:lumOff val="25000"/>
                  </a:schemeClr>
                </a:solidFill>
              </a:rPr>
              <a:t>Homicide, Firearms Offences and Intimate Violence Vol. 2. (2</a:t>
            </a:r>
            <a:r>
              <a:rPr lang="en-GB" sz="1100" i="1" baseline="30000" dirty="0">
                <a:solidFill>
                  <a:schemeClr val="tx1">
                    <a:lumMod val="75000"/>
                    <a:lumOff val="25000"/>
                  </a:schemeClr>
                </a:solidFill>
              </a:rPr>
              <a:t>nd</a:t>
            </a:r>
            <a:r>
              <a:rPr lang="en-GB" sz="1100" i="1" dirty="0">
                <a:solidFill>
                  <a:schemeClr val="tx1">
                    <a:lumMod val="75000"/>
                    <a:lumOff val="25000"/>
                  </a:schemeClr>
                </a:solidFill>
              </a:rPr>
              <a:t> </a:t>
            </a:r>
            <a:r>
              <a:rPr lang="en-GB" sz="1100" i="1" dirty="0" err="1">
                <a:solidFill>
                  <a:schemeClr val="tx1">
                    <a:lumMod val="75000"/>
                    <a:lumOff val="25000"/>
                  </a:schemeClr>
                </a:solidFill>
              </a:rPr>
              <a:t>ed</a:t>
            </a:r>
            <a:r>
              <a:rPr lang="en-GB" sz="1100" i="1" dirty="0">
                <a:solidFill>
                  <a:schemeClr val="tx1">
                    <a:lumMod val="75000"/>
                    <a:lumOff val="25000"/>
                  </a:schemeClr>
                </a:solidFill>
              </a:rPr>
              <a:t>). Supplementary Volume 2 to Crime in England and Wales 2007/07. </a:t>
            </a:r>
            <a:r>
              <a:rPr lang="en-GB" sz="1100" dirty="0">
                <a:solidFill>
                  <a:schemeClr val="tx1">
                    <a:lumMod val="75000"/>
                    <a:lumOff val="25000"/>
                  </a:schemeClr>
                </a:solidFill>
              </a:rPr>
              <a:t>London. Home Office</a:t>
            </a:r>
            <a:br>
              <a:rPr lang="en-GB" sz="1100" dirty="0">
                <a:solidFill>
                  <a:schemeClr val="tx1">
                    <a:lumMod val="75000"/>
                    <a:lumOff val="25000"/>
                  </a:schemeClr>
                </a:solidFill>
              </a:rPr>
            </a:br>
            <a:r>
              <a:rPr lang="en-GB" sz="1100" dirty="0">
                <a:solidFill>
                  <a:schemeClr val="tx1">
                    <a:lumMod val="75000"/>
                    <a:lumOff val="25000"/>
                  </a:schemeClr>
                </a:solidFill>
              </a:rPr>
              <a:t>Jaffe, P., Wolfe, D.A., &amp; Wilson, S. (1990). </a:t>
            </a:r>
            <a:r>
              <a:rPr lang="en-GB" sz="1100" i="1" dirty="0">
                <a:solidFill>
                  <a:schemeClr val="tx1">
                    <a:lumMod val="75000"/>
                    <a:lumOff val="25000"/>
                  </a:schemeClr>
                </a:solidFill>
              </a:rPr>
              <a:t>Children of Battered Women</a:t>
            </a:r>
            <a:r>
              <a:rPr lang="en-GB" sz="1100" dirty="0">
                <a:solidFill>
                  <a:schemeClr val="tx1">
                    <a:lumMod val="75000"/>
                    <a:lumOff val="25000"/>
                  </a:schemeClr>
                </a:solidFill>
              </a:rPr>
              <a:t>. Thousand Oaks, CA: Sage.</a:t>
            </a:r>
          </a:p>
          <a:p>
            <a:pPr marL="0" indent="0">
              <a:buNone/>
              <a:defRPr/>
            </a:pPr>
            <a:r>
              <a:rPr lang="en-GB" sz="1100" dirty="0">
                <a:solidFill>
                  <a:schemeClr val="tx1">
                    <a:lumMod val="75000"/>
                    <a:lumOff val="25000"/>
                  </a:schemeClr>
                </a:solidFill>
              </a:rPr>
              <a:t>Munro E, The Munro Review of Child Protection (2011): </a:t>
            </a:r>
            <a:r>
              <a:rPr lang="en-GB" sz="1100" i="1" dirty="0">
                <a:solidFill>
                  <a:schemeClr val="tx1">
                    <a:lumMod val="75000"/>
                    <a:lumOff val="25000"/>
                  </a:schemeClr>
                </a:solidFill>
              </a:rPr>
              <a:t>Final Report: A child-centred system.</a:t>
            </a:r>
            <a:r>
              <a:rPr lang="en-GB" sz="1100" dirty="0">
                <a:solidFill>
                  <a:schemeClr val="tx1">
                    <a:lumMod val="75000"/>
                    <a:lumOff val="25000"/>
                  </a:schemeClr>
                </a:solidFill>
              </a:rPr>
              <a:t> London: Department of Education</a:t>
            </a:r>
          </a:p>
          <a:p>
            <a:pPr marL="0" indent="0">
              <a:buNone/>
              <a:defRPr/>
            </a:pPr>
            <a:r>
              <a:rPr lang="en-GB" sz="1100" dirty="0" err="1">
                <a:solidFill>
                  <a:schemeClr val="tx1">
                    <a:lumMod val="75000"/>
                    <a:lumOff val="25000"/>
                  </a:schemeClr>
                </a:solidFill>
              </a:rPr>
              <a:t>Mullender</a:t>
            </a:r>
            <a:r>
              <a:rPr lang="en-GB" sz="1100" dirty="0">
                <a:solidFill>
                  <a:schemeClr val="tx1">
                    <a:lumMod val="75000"/>
                    <a:lumOff val="25000"/>
                  </a:schemeClr>
                </a:solidFill>
              </a:rPr>
              <a:t> A, Hague G, </a:t>
            </a:r>
            <a:r>
              <a:rPr lang="en-GB" sz="1100" dirty="0" err="1">
                <a:solidFill>
                  <a:schemeClr val="tx1">
                    <a:lumMod val="75000"/>
                    <a:lumOff val="25000"/>
                  </a:schemeClr>
                </a:solidFill>
              </a:rPr>
              <a:t>Iman</a:t>
            </a:r>
            <a:r>
              <a:rPr lang="en-GB" sz="1100" dirty="0">
                <a:solidFill>
                  <a:schemeClr val="tx1">
                    <a:lumMod val="75000"/>
                    <a:lumOff val="25000"/>
                  </a:schemeClr>
                </a:solidFill>
              </a:rPr>
              <a:t> U, Kelly L, </a:t>
            </a:r>
            <a:r>
              <a:rPr lang="en-GB" sz="1100" dirty="0" err="1">
                <a:solidFill>
                  <a:schemeClr val="tx1">
                    <a:lumMod val="75000"/>
                    <a:lumOff val="25000"/>
                  </a:schemeClr>
                </a:solidFill>
              </a:rPr>
              <a:t>Malos</a:t>
            </a:r>
            <a:r>
              <a:rPr lang="en-GB" sz="1100" dirty="0">
                <a:solidFill>
                  <a:schemeClr val="tx1">
                    <a:lumMod val="75000"/>
                    <a:lumOff val="25000"/>
                  </a:schemeClr>
                </a:solidFill>
              </a:rPr>
              <a:t> E and Regan L. (2002). </a:t>
            </a:r>
            <a:r>
              <a:rPr lang="en-GB" sz="1100" i="1" dirty="0">
                <a:solidFill>
                  <a:schemeClr val="tx1">
                    <a:lumMod val="75000"/>
                    <a:lumOff val="25000"/>
                  </a:schemeClr>
                </a:solidFill>
              </a:rPr>
              <a:t>Children’s Perspectives on Domestic Violence</a:t>
            </a:r>
            <a:r>
              <a:rPr lang="en-GB" sz="1100" dirty="0">
                <a:solidFill>
                  <a:schemeClr val="tx1">
                    <a:lumMod val="75000"/>
                    <a:lumOff val="25000"/>
                  </a:schemeClr>
                </a:solidFill>
              </a:rPr>
              <a:t>. London: Sage.</a:t>
            </a:r>
          </a:p>
          <a:p>
            <a:pPr marL="0" indent="0">
              <a:buNone/>
              <a:defRPr/>
            </a:pPr>
            <a:r>
              <a:rPr lang="en-GB" sz="1100" dirty="0">
                <a:solidFill>
                  <a:schemeClr val="tx1">
                    <a:lumMod val="75000"/>
                    <a:lumOff val="25000"/>
                  </a:schemeClr>
                </a:solidFill>
              </a:rPr>
              <a:t>Radford L, Aitken R, Miller P, Ellis J, Roberts J and </a:t>
            </a:r>
            <a:r>
              <a:rPr lang="en-GB" sz="1100" dirty="0" err="1">
                <a:solidFill>
                  <a:schemeClr val="tx1">
                    <a:lumMod val="75000"/>
                    <a:lumOff val="25000"/>
                  </a:schemeClr>
                </a:solidFill>
              </a:rPr>
              <a:t>Firkic</a:t>
            </a:r>
            <a:r>
              <a:rPr lang="en-GB" sz="1100" dirty="0">
                <a:solidFill>
                  <a:schemeClr val="tx1">
                    <a:lumMod val="75000"/>
                    <a:lumOff val="25000"/>
                  </a:schemeClr>
                </a:solidFill>
              </a:rPr>
              <a:t> A. (2011) </a:t>
            </a:r>
            <a:r>
              <a:rPr lang="en-GB" sz="1100" i="1" dirty="0">
                <a:solidFill>
                  <a:schemeClr val="tx1">
                    <a:lumMod val="75000"/>
                    <a:lumOff val="25000"/>
                  </a:schemeClr>
                </a:solidFill>
              </a:rPr>
              <a:t>Meeting the needs of children living with domestic violence in London: Research Report.</a:t>
            </a:r>
            <a:r>
              <a:rPr lang="en-GB" sz="1100" dirty="0">
                <a:solidFill>
                  <a:schemeClr val="tx1">
                    <a:lumMod val="75000"/>
                    <a:lumOff val="25000"/>
                  </a:schemeClr>
                </a:solidFill>
              </a:rPr>
              <a:t>  London: NSPCC and Refuge.</a:t>
            </a:r>
          </a:p>
          <a:p>
            <a:pPr marL="0" indent="0">
              <a:buNone/>
              <a:defRPr/>
            </a:pPr>
            <a:r>
              <a:rPr lang="en-GB" sz="1100" dirty="0">
                <a:solidFill>
                  <a:schemeClr val="tx1">
                    <a:lumMod val="75000"/>
                    <a:lumOff val="25000"/>
                  </a:schemeClr>
                </a:solidFill>
              </a:rPr>
              <a:t>Scott KL, Francis KJ, Crooks CV and Kelly T. (2006) </a:t>
            </a:r>
            <a:r>
              <a:rPr lang="en-GB" sz="1100" i="1" dirty="0">
                <a:solidFill>
                  <a:schemeClr val="tx1">
                    <a:lumMod val="75000"/>
                    <a:lumOff val="25000"/>
                  </a:schemeClr>
                </a:solidFill>
              </a:rPr>
              <a:t>Caring Dads: Helping fathers value their children. </a:t>
            </a:r>
            <a:r>
              <a:rPr lang="en-GB" sz="1100" dirty="0">
                <a:solidFill>
                  <a:schemeClr val="tx1">
                    <a:lumMod val="75000"/>
                    <a:lumOff val="25000"/>
                  </a:schemeClr>
                </a:solidFill>
              </a:rPr>
              <a:t>USA: Trafford publishing.</a:t>
            </a:r>
          </a:p>
          <a:p>
            <a:pPr marL="0" indent="0">
              <a:buNone/>
              <a:defRPr/>
            </a:pPr>
            <a:endParaRPr lang="en-GB" sz="825" dirty="0">
              <a:solidFill>
                <a:schemeClr val="tx1">
                  <a:lumMod val="75000"/>
                  <a:lumOff val="25000"/>
                </a:schemeClr>
              </a:solidFill>
            </a:endParaRPr>
          </a:p>
          <a:p>
            <a:pPr>
              <a:buFont typeface="Arial" charset="0"/>
              <a:buChar char="•"/>
              <a:defRPr/>
            </a:pPr>
            <a:endParaRPr lang="en-GB" dirty="0">
              <a:solidFill>
                <a:schemeClr val="tx1">
                  <a:lumMod val="75000"/>
                  <a:lumOff val="25000"/>
                </a:schemeClr>
              </a:solidFill>
            </a:endParaRPr>
          </a:p>
        </p:txBody>
      </p:sp>
      <p:sp>
        <p:nvSpPr>
          <p:cNvPr id="264197" name="Slide Number Placeholder 4"/>
          <p:cNvSpPr>
            <a:spLocks noGrp="1"/>
          </p:cNvSpPr>
          <p:nvPr>
            <p:ph type="sldNum" sz="quarter" idx="12"/>
          </p:nvPr>
        </p:nvSpPr>
        <p:spPr>
          <a:xfrm>
            <a:off x="9593191" y="5520690"/>
            <a:ext cx="406402"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itchFamily="18" charset="2"/>
              <a:buChar char=""/>
              <a:defRPr>
                <a:solidFill>
                  <a:srgbClr val="404040"/>
                </a:solidFill>
                <a:latin typeface="Century Gothic" pitchFamily="34" charset="0"/>
              </a:defRPr>
            </a:lvl1pPr>
            <a:lvl2pPr marL="557213" indent="-214313">
              <a:spcBef>
                <a:spcPts val="750"/>
              </a:spcBef>
              <a:buClr>
                <a:schemeClr val="accent1"/>
              </a:buClr>
              <a:buFont typeface="Wingdings 3" pitchFamily="18" charset="2"/>
              <a:buChar char=""/>
              <a:defRPr sz="1200">
                <a:solidFill>
                  <a:srgbClr val="404040"/>
                </a:solidFill>
                <a:latin typeface="Century Gothic" pitchFamily="34" charset="0"/>
              </a:defRPr>
            </a:lvl2pPr>
            <a:lvl3pPr marL="857250" indent="-171450">
              <a:spcBef>
                <a:spcPts val="750"/>
              </a:spcBef>
              <a:buClr>
                <a:schemeClr val="accent1"/>
              </a:buClr>
              <a:buFont typeface="Wingdings 3" pitchFamily="18" charset="2"/>
              <a:buChar char=""/>
              <a:defRPr sz="1050">
                <a:solidFill>
                  <a:srgbClr val="404040"/>
                </a:solidFill>
                <a:latin typeface="Century Gothic" pitchFamily="34" charset="0"/>
              </a:defRPr>
            </a:lvl3pPr>
            <a:lvl4pPr marL="1200150" indent="-171450">
              <a:spcBef>
                <a:spcPts val="750"/>
              </a:spcBef>
              <a:buClr>
                <a:schemeClr val="accent1"/>
              </a:buClr>
              <a:buFont typeface="Wingdings 3" pitchFamily="18" charset="2"/>
              <a:buChar char=""/>
              <a:defRPr sz="900">
                <a:solidFill>
                  <a:srgbClr val="404040"/>
                </a:solidFill>
                <a:latin typeface="Century Gothic" pitchFamily="34" charset="0"/>
              </a:defRPr>
            </a:lvl4pPr>
            <a:lvl5pPr marL="1543050" indent="-171450">
              <a:spcBef>
                <a:spcPts val="750"/>
              </a:spcBef>
              <a:buClr>
                <a:schemeClr val="accent1"/>
              </a:buClr>
              <a:buFont typeface="Wingdings 3" pitchFamily="18" charset="2"/>
              <a:buChar char=""/>
              <a:defRPr sz="900">
                <a:solidFill>
                  <a:srgbClr val="404040"/>
                </a:solidFill>
                <a:latin typeface="Century Gothic" pitchFamily="34" charset="0"/>
              </a:defRPr>
            </a:lvl5pPr>
            <a:lvl6pPr marL="18859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6pPr>
            <a:lvl7pPr marL="22288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7pPr>
            <a:lvl8pPr marL="25717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8pPr>
            <a:lvl9pPr marL="29146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9pPr>
          </a:lstStyle>
          <a:p>
            <a:pPr>
              <a:spcBef>
                <a:spcPct val="0"/>
              </a:spcBef>
              <a:buClrTx/>
              <a:buFontTx/>
              <a:buNone/>
            </a:pPr>
            <a:fld id="{354415D2-AA3C-4728-8687-2F2A0B3D7E6F}" type="slidenum">
              <a:rPr lang="en-GB" altLang="en-US" sz="900">
                <a:solidFill>
                  <a:srgbClr val="898989"/>
                </a:solidFill>
                <a:latin typeface="Comic Sans MS" pitchFamily="66" charset="0"/>
              </a:rPr>
              <a:pPr>
                <a:spcBef>
                  <a:spcPct val="0"/>
                </a:spcBef>
                <a:buClrTx/>
                <a:buFontTx/>
                <a:buNone/>
              </a:pPr>
              <a:t>77</a:t>
            </a:fld>
            <a:endParaRPr lang="en-GB" altLang="en-US" sz="900" dirty="0">
              <a:solidFill>
                <a:srgbClr val="898989"/>
              </a:solidFill>
              <a:latin typeface="Comic Sans MS" pitchFamily="66" charset="0"/>
            </a:endParaRPr>
          </a:p>
        </p:txBody>
      </p:sp>
    </p:spTree>
    <p:extLst>
      <p:ext uri="{BB962C8B-B14F-4D97-AF65-F5344CB8AC3E}">
        <p14:creationId xmlns:p14="http://schemas.microsoft.com/office/powerpoint/2010/main" val="39650230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2566990" y="857250"/>
            <a:ext cx="7024687" cy="681038"/>
          </a:xfrm>
        </p:spPr>
        <p:txBody>
          <a:bodyPr>
            <a:normAutofit fontScale="90000"/>
          </a:bodyPr>
          <a:lstStyle/>
          <a:p>
            <a:r>
              <a:rPr lang="ru-RU" altLang="en-US" dirty="0"/>
              <a:t>Ссылки</a:t>
            </a:r>
            <a:endParaRPr lang="en-GB" altLang="en-US" dirty="0"/>
          </a:p>
        </p:txBody>
      </p:sp>
      <p:sp>
        <p:nvSpPr>
          <p:cNvPr id="72707" name="Rectangle 3"/>
          <p:cNvSpPr>
            <a:spLocks noGrp="1" noChangeArrowheads="1"/>
          </p:cNvSpPr>
          <p:nvPr>
            <p:ph idx="1"/>
          </p:nvPr>
        </p:nvSpPr>
        <p:spPr>
          <a:xfrm>
            <a:off x="1911628" y="1781589"/>
            <a:ext cx="8341415" cy="3938174"/>
          </a:xfrm>
        </p:spPr>
        <p:txBody>
          <a:bodyPr rtlCol="0">
            <a:normAutofit fontScale="85000" lnSpcReduction="10000"/>
          </a:bodyPr>
          <a:lstStyle/>
          <a:p>
            <a:pPr marL="52388" indent="0">
              <a:lnSpc>
                <a:spcPct val="80000"/>
              </a:lnSpc>
              <a:buNone/>
              <a:defRPr/>
            </a:pPr>
            <a:r>
              <a:rPr lang="en-GB" sz="1200" dirty="0">
                <a:solidFill>
                  <a:schemeClr val="tx1">
                    <a:lumMod val="75000"/>
                    <a:lumOff val="25000"/>
                  </a:schemeClr>
                </a:solidFill>
              </a:rPr>
              <a:t>Bancroft, L., &amp; Silverman, J. (2002). </a:t>
            </a:r>
            <a:r>
              <a:rPr lang="en-GB" sz="1200" i="1" dirty="0">
                <a:solidFill>
                  <a:schemeClr val="tx1">
                    <a:lumMod val="75000"/>
                    <a:lumOff val="25000"/>
                  </a:schemeClr>
                </a:solidFill>
              </a:rPr>
              <a:t>The </a:t>
            </a:r>
            <a:r>
              <a:rPr lang="en-GB" sz="1200" i="1" dirty="0" err="1">
                <a:solidFill>
                  <a:schemeClr val="tx1">
                    <a:lumMod val="75000"/>
                    <a:lumOff val="25000"/>
                  </a:schemeClr>
                </a:solidFill>
              </a:rPr>
              <a:t>batterer</a:t>
            </a:r>
            <a:r>
              <a:rPr lang="en-GB" sz="1200" i="1" dirty="0">
                <a:solidFill>
                  <a:schemeClr val="tx1">
                    <a:lumMod val="75000"/>
                    <a:lumOff val="25000"/>
                  </a:schemeClr>
                </a:solidFill>
              </a:rPr>
              <a:t> as parent: Addressing the impact of domestic violence on family dynamics</a:t>
            </a:r>
            <a:r>
              <a:rPr lang="en-GB" sz="1200" dirty="0">
                <a:solidFill>
                  <a:schemeClr val="tx1">
                    <a:lumMod val="75000"/>
                    <a:lumOff val="25000"/>
                  </a:schemeClr>
                </a:solidFill>
              </a:rPr>
              <a:t>. Thousand Oaks, CA: Sage</a:t>
            </a:r>
          </a:p>
          <a:p>
            <a:pPr marL="52388" indent="0">
              <a:lnSpc>
                <a:spcPct val="80000"/>
              </a:lnSpc>
              <a:buNone/>
              <a:defRPr/>
            </a:pPr>
            <a:r>
              <a:rPr lang="en-GB" sz="1200" dirty="0">
                <a:solidFill>
                  <a:schemeClr val="tx1">
                    <a:lumMod val="75000"/>
                    <a:lumOff val="25000"/>
                  </a:schemeClr>
                </a:solidFill>
              </a:rPr>
              <a:t>Featherstone, B., Fraser, C., Lindley, B., and Ashley C., (2010) </a:t>
            </a:r>
            <a:r>
              <a:rPr lang="en-GB" sz="1200" i="1" dirty="0">
                <a:solidFill>
                  <a:schemeClr val="tx1">
                    <a:lumMod val="75000"/>
                    <a:lumOff val="25000"/>
                  </a:schemeClr>
                </a:solidFill>
              </a:rPr>
              <a:t>Fathers Matter: Resources for Social Work Educators</a:t>
            </a:r>
            <a:r>
              <a:rPr lang="en-GB" sz="1200" dirty="0">
                <a:solidFill>
                  <a:schemeClr val="tx1">
                    <a:lumMod val="75000"/>
                    <a:lumOff val="25000"/>
                  </a:schemeClr>
                </a:solidFill>
              </a:rPr>
              <a:t>. Family Rights Group.</a:t>
            </a:r>
          </a:p>
          <a:p>
            <a:pPr marL="52388" indent="0">
              <a:lnSpc>
                <a:spcPct val="80000"/>
              </a:lnSpc>
              <a:buNone/>
              <a:defRPr/>
            </a:pPr>
            <a:r>
              <a:rPr lang="en-GB" sz="1200" dirty="0">
                <a:solidFill>
                  <a:schemeClr val="tx1">
                    <a:lumMod val="75000"/>
                    <a:lumOff val="25000"/>
                  </a:schemeClr>
                </a:solidFill>
              </a:rPr>
              <a:t>Featherstone, B. and </a:t>
            </a:r>
            <a:r>
              <a:rPr lang="en-GB" sz="1200" dirty="0" err="1">
                <a:solidFill>
                  <a:schemeClr val="tx1">
                    <a:lumMod val="75000"/>
                    <a:lumOff val="25000"/>
                  </a:schemeClr>
                </a:solidFill>
              </a:rPr>
              <a:t>Peckover</a:t>
            </a:r>
            <a:r>
              <a:rPr lang="en-GB" sz="1200" dirty="0">
                <a:solidFill>
                  <a:schemeClr val="tx1">
                    <a:lumMod val="75000"/>
                    <a:lumOff val="25000"/>
                  </a:schemeClr>
                </a:solidFill>
              </a:rPr>
              <a:t>, S. </a:t>
            </a:r>
            <a:r>
              <a:rPr lang="en-GB" sz="1200" i="1" dirty="0">
                <a:solidFill>
                  <a:schemeClr val="tx1">
                    <a:lumMod val="75000"/>
                    <a:lumOff val="25000"/>
                  </a:schemeClr>
                </a:solidFill>
              </a:rPr>
              <a:t>Letting them get away with it: Fathers, domestic violence and child welfare</a:t>
            </a:r>
            <a:r>
              <a:rPr lang="en-GB" sz="1200" dirty="0">
                <a:solidFill>
                  <a:schemeClr val="tx1">
                    <a:lumMod val="75000"/>
                    <a:lumOff val="25000"/>
                  </a:schemeClr>
                </a:solidFill>
              </a:rPr>
              <a:t>. Critical Social Policy (2007) 27;181.</a:t>
            </a:r>
          </a:p>
          <a:p>
            <a:pPr marL="52388" indent="0">
              <a:lnSpc>
                <a:spcPct val="80000"/>
              </a:lnSpc>
              <a:buNone/>
              <a:defRPr/>
            </a:pPr>
            <a:r>
              <a:rPr lang="en-GB" sz="1200" dirty="0" err="1">
                <a:solidFill>
                  <a:schemeClr val="tx1">
                    <a:lumMod val="75000"/>
                    <a:lumOff val="25000"/>
                  </a:schemeClr>
                </a:solidFill>
              </a:rPr>
              <a:t>Harne</a:t>
            </a:r>
            <a:r>
              <a:rPr lang="en-GB" sz="1200" dirty="0">
                <a:solidFill>
                  <a:schemeClr val="tx1">
                    <a:lumMod val="75000"/>
                    <a:lumOff val="25000"/>
                  </a:schemeClr>
                </a:solidFill>
              </a:rPr>
              <a:t>, L. (2010) </a:t>
            </a:r>
            <a:r>
              <a:rPr lang="en-GB" sz="1200" i="1" dirty="0">
                <a:solidFill>
                  <a:schemeClr val="tx1">
                    <a:lumMod val="75000"/>
                    <a:lumOff val="25000"/>
                  </a:schemeClr>
                </a:solidFill>
              </a:rPr>
              <a:t>Violent Fathering and the Risk to Children; The need for change.</a:t>
            </a:r>
            <a:r>
              <a:rPr lang="en-GB" sz="1200" dirty="0">
                <a:solidFill>
                  <a:schemeClr val="tx1">
                    <a:lumMod val="75000"/>
                    <a:lumOff val="25000"/>
                  </a:schemeClr>
                </a:solidFill>
              </a:rPr>
              <a:t> (in press) The Policy Press. </a:t>
            </a:r>
          </a:p>
          <a:p>
            <a:pPr marL="52388" indent="0">
              <a:lnSpc>
                <a:spcPct val="80000"/>
              </a:lnSpc>
              <a:buNone/>
              <a:defRPr/>
            </a:pPr>
            <a:r>
              <a:rPr lang="en-GB" sz="1200" dirty="0" err="1">
                <a:solidFill>
                  <a:schemeClr val="tx1">
                    <a:lumMod val="75000"/>
                    <a:lumOff val="25000"/>
                  </a:schemeClr>
                </a:solidFill>
              </a:rPr>
              <a:t>Joziwak</a:t>
            </a:r>
            <a:r>
              <a:rPr lang="en-GB" sz="1200" dirty="0">
                <a:solidFill>
                  <a:schemeClr val="tx1">
                    <a:lumMod val="75000"/>
                    <a:lumOff val="25000"/>
                  </a:schemeClr>
                </a:solidFill>
              </a:rPr>
              <a:t>, G (2010) </a:t>
            </a:r>
            <a:r>
              <a:rPr lang="en-GB" sz="1200" i="1" dirty="0">
                <a:solidFill>
                  <a:schemeClr val="tx1">
                    <a:lumMod val="75000"/>
                    <a:lumOff val="25000"/>
                  </a:schemeClr>
                </a:solidFill>
              </a:rPr>
              <a:t>Children put at risk by failure to engage men in protection cases</a:t>
            </a:r>
            <a:r>
              <a:rPr lang="en-GB" sz="1200" dirty="0">
                <a:solidFill>
                  <a:schemeClr val="tx1">
                    <a:lumMod val="75000"/>
                    <a:lumOff val="25000"/>
                  </a:schemeClr>
                </a:solidFill>
              </a:rPr>
              <a:t>. Children and Young People Now. Accessed at </a:t>
            </a:r>
            <a:r>
              <a:rPr lang="en-GB" sz="1200" dirty="0">
                <a:solidFill>
                  <a:schemeClr val="tx1">
                    <a:lumMod val="75000"/>
                    <a:lumOff val="25000"/>
                  </a:schemeClr>
                </a:solidFill>
                <a:hlinkClick r:id="rId2"/>
              </a:rPr>
              <a:t>http://www.cypnow.co.uk/news/ByDiscipline/Social-Care/1039626/Children-put-risk-failure-engage-men-protection-cases/</a:t>
            </a:r>
            <a:endParaRPr lang="en-GB" sz="1200" dirty="0">
              <a:solidFill>
                <a:schemeClr val="tx1">
                  <a:lumMod val="75000"/>
                  <a:lumOff val="25000"/>
                </a:schemeClr>
              </a:solidFill>
            </a:endParaRPr>
          </a:p>
          <a:p>
            <a:pPr marL="51435" indent="0">
              <a:lnSpc>
                <a:spcPct val="80000"/>
              </a:lnSpc>
              <a:buNone/>
              <a:defRPr/>
            </a:pPr>
            <a:r>
              <a:rPr lang="en-GB" sz="1200" dirty="0">
                <a:solidFill>
                  <a:schemeClr val="tx1">
                    <a:lumMod val="75000"/>
                    <a:lumOff val="25000"/>
                  </a:schemeClr>
                </a:solidFill>
              </a:rPr>
              <a:t>Lehman, P &amp; Simmons C. (2009) </a:t>
            </a:r>
            <a:r>
              <a:rPr lang="en-GB" sz="1200" i="1" dirty="0">
                <a:solidFill>
                  <a:schemeClr val="tx1">
                    <a:lumMod val="75000"/>
                    <a:lumOff val="25000"/>
                  </a:schemeClr>
                </a:solidFill>
              </a:rPr>
              <a:t>Strengths-Based </a:t>
            </a:r>
            <a:r>
              <a:rPr lang="en-GB" sz="1200" i="1" dirty="0" err="1">
                <a:solidFill>
                  <a:schemeClr val="tx1">
                    <a:lumMod val="75000"/>
                    <a:lumOff val="25000"/>
                  </a:schemeClr>
                </a:solidFill>
              </a:rPr>
              <a:t>Batterer</a:t>
            </a:r>
            <a:r>
              <a:rPr lang="en-GB" sz="1200" i="1" dirty="0">
                <a:solidFill>
                  <a:schemeClr val="tx1">
                    <a:lumMod val="75000"/>
                    <a:lumOff val="25000"/>
                  </a:schemeClr>
                </a:solidFill>
              </a:rPr>
              <a:t> Intervention; A New Paradigm in Ending Family Violence</a:t>
            </a:r>
            <a:r>
              <a:rPr lang="en-GB" sz="1200" dirty="0">
                <a:solidFill>
                  <a:schemeClr val="tx1">
                    <a:lumMod val="75000"/>
                    <a:lumOff val="25000"/>
                  </a:schemeClr>
                </a:solidFill>
              </a:rPr>
              <a:t>, New York; Springer</a:t>
            </a:r>
          </a:p>
          <a:p>
            <a:pPr marL="51435" indent="0">
              <a:lnSpc>
                <a:spcPct val="80000"/>
              </a:lnSpc>
              <a:buNone/>
              <a:defRPr/>
            </a:pPr>
            <a:r>
              <a:rPr lang="en-GB" sz="1200" dirty="0">
                <a:solidFill>
                  <a:schemeClr val="tx1">
                    <a:lumMod val="75000"/>
                    <a:lumOff val="25000"/>
                  </a:schemeClr>
                </a:solidFill>
              </a:rPr>
              <a:t>McNeil F.(2006) </a:t>
            </a:r>
            <a:r>
              <a:rPr lang="en-GB" sz="1200" i="1" dirty="0">
                <a:solidFill>
                  <a:schemeClr val="tx1">
                    <a:lumMod val="75000"/>
                    <a:lumOff val="25000"/>
                  </a:schemeClr>
                </a:solidFill>
              </a:rPr>
              <a:t>A Desistance Paradigm for Offender Management</a:t>
            </a:r>
            <a:r>
              <a:rPr lang="en-GB" sz="1200" dirty="0">
                <a:solidFill>
                  <a:schemeClr val="tx1">
                    <a:lumMod val="75000"/>
                    <a:lumOff val="25000"/>
                  </a:schemeClr>
                </a:solidFill>
              </a:rPr>
              <a:t>. Criminology &amp; Criminal Justice 6:39</a:t>
            </a:r>
          </a:p>
          <a:p>
            <a:pPr marL="51435" indent="0">
              <a:lnSpc>
                <a:spcPct val="80000"/>
              </a:lnSpc>
              <a:buNone/>
              <a:defRPr/>
            </a:pPr>
            <a:r>
              <a:rPr lang="en-GB" sz="1200" dirty="0" err="1">
                <a:solidFill>
                  <a:schemeClr val="tx1">
                    <a:lumMod val="75000"/>
                    <a:lumOff val="25000"/>
                  </a:schemeClr>
                </a:solidFill>
              </a:rPr>
              <a:t>Mullender</a:t>
            </a:r>
            <a:r>
              <a:rPr lang="en-GB" sz="1200" dirty="0">
                <a:solidFill>
                  <a:schemeClr val="tx1">
                    <a:lumMod val="75000"/>
                    <a:lumOff val="25000"/>
                  </a:schemeClr>
                </a:solidFill>
              </a:rPr>
              <a:t>, A and Morley, R (1994) (</a:t>
            </a:r>
            <a:r>
              <a:rPr lang="en-GB" sz="1200" dirty="0" err="1">
                <a:solidFill>
                  <a:schemeClr val="tx1">
                    <a:lumMod val="75000"/>
                    <a:lumOff val="25000"/>
                  </a:schemeClr>
                </a:solidFill>
              </a:rPr>
              <a:t>eds</a:t>
            </a:r>
            <a:r>
              <a:rPr lang="en-GB" sz="1200" dirty="0">
                <a:solidFill>
                  <a:schemeClr val="tx1">
                    <a:lumMod val="75000"/>
                    <a:lumOff val="25000"/>
                  </a:schemeClr>
                </a:solidFill>
              </a:rPr>
              <a:t>) </a:t>
            </a:r>
            <a:r>
              <a:rPr lang="en-GB" sz="1200" i="1" dirty="0">
                <a:solidFill>
                  <a:schemeClr val="tx1">
                    <a:lumMod val="75000"/>
                    <a:lumOff val="25000"/>
                  </a:schemeClr>
                </a:solidFill>
              </a:rPr>
              <a:t>Children Living with Domestic Violence: Putting Men’s Abuse of Women on the Child Care Agenda. </a:t>
            </a:r>
            <a:r>
              <a:rPr lang="en-GB" sz="1200" dirty="0">
                <a:solidFill>
                  <a:schemeClr val="tx1">
                    <a:lumMod val="75000"/>
                    <a:lumOff val="25000"/>
                  </a:schemeClr>
                </a:solidFill>
              </a:rPr>
              <a:t>London. Whiting and Birch.</a:t>
            </a:r>
          </a:p>
          <a:p>
            <a:pPr marL="51435" indent="0">
              <a:lnSpc>
                <a:spcPct val="80000"/>
              </a:lnSpc>
              <a:buNone/>
              <a:defRPr/>
            </a:pPr>
            <a:r>
              <a:rPr lang="en-GB" sz="1200" dirty="0">
                <a:solidFill>
                  <a:schemeClr val="tx1">
                    <a:lumMod val="75000"/>
                    <a:lumOff val="25000"/>
                  </a:schemeClr>
                </a:solidFill>
              </a:rPr>
              <a:t>Scott, K, Francis, K, Crooks, C and Kelly, T. (2006) </a:t>
            </a:r>
            <a:r>
              <a:rPr lang="en-GB" sz="1200" i="1" dirty="0">
                <a:solidFill>
                  <a:schemeClr val="tx1">
                    <a:lumMod val="75000"/>
                    <a:lumOff val="25000"/>
                  </a:schemeClr>
                </a:solidFill>
              </a:rPr>
              <a:t>Caring Dads; Helping Fathers Value Their Children. </a:t>
            </a:r>
            <a:r>
              <a:rPr lang="en-GB" sz="1200" dirty="0">
                <a:solidFill>
                  <a:schemeClr val="tx1">
                    <a:lumMod val="75000"/>
                    <a:lumOff val="25000"/>
                  </a:schemeClr>
                </a:solidFill>
              </a:rPr>
              <a:t>Canada. Trafford Publishing</a:t>
            </a:r>
          </a:p>
          <a:p>
            <a:pPr marL="51435" indent="0">
              <a:lnSpc>
                <a:spcPct val="80000"/>
              </a:lnSpc>
              <a:buNone/>
              <a:defRPr/>
            </a:pPr>
            <a:r>
              <a:rPr lang="en-GB" sz="1200" dirty="0">
                <a:solidFill>
                  <a:schemeClr val="tx1">
                    <a:lumMod val="75000"/>
                    <a:lumOff val="25000"/>
                  </a:schemeClr>
                </a:solidFill>
              </a:rPr>
              <a:t>Scott, K and </a:t>
            </a:r>
            <a:r>
              <a:rPr lang="en-GB" sz="1200" dirty="0" err="1">
                <a:solidFill>
                  <a:schemeClr val="tx1">
                    <a:lumMod val="75000"/>
                    <a:lumOff val="25000"/>
                  </a:schemeClr>
                </a:solidFill>
              </a:rPr>
              <a:t>Mederos</a:t>
            </a:r>
            <a:r>
              <a:rPr lang="en-GB" sz="1200" dirty="0">
                <a:solidFill>
                  <a:schemeClr val="tx1">
                    <a:lumMod val="75000"/>
                    <a:lumOff val="25000"/>
                  </a:schemeClr>
                </a:solidFill>
              </a:rPr>
              <a:t>, F (2012) </a:t>
            </a:r>
            <a:r>
              <a:rPr lang="en-GB" sz="1200" i="1" dirty="0">
                <a:solidFill>
                  <a:schemeClr val="tx1">
                    <a:lumMod val="75000"/>
                    <a:lumOff val="25000"/>
                  </a:schemeClr>
                </a:solidFill>
              </a:rPr>
              <a:t>Parenting Interventions for Men who  Batter</a:t>
            </a:r>
            <a:r>
              <a:rPr lang="en-GB" sz="1200" dirty="0">
                <a:solidFill>
                  <a:schemeClr val="tx1">
                    <a:lumMod val="75000"/>
                    <a:lumOff val="25000"/>
                  </a:schemeClr>
                </a:solidFill>
              </a:rPr>
              <a:t>. Available on line at </a:t>
            </a:r>
            <a:r>
              <a:rPr lang="en-GB" sz="1200" dirty="0">
                <a:solidFill>
                  <a:schemeClr val="tx1">
                    <a:lumMod val="75000"/>
                    <a:lumOff val="25000"/>
                  </a:schemeClr>
                </a:solidFill>
                <a:hlinkClick r:id="rId3"/>
              </a:rPr>
              <a:t>http://www.vawnet.org/advanced-search/print-document.php?doc_id=3270&amp;find_type=web_desc_AR</a:t>
            </a:r>
            <a:r>
              <a:rPr lang="en-GB" sz="1200" dirty="0">
                <a:solidFill>
                  <a:schemeClr val="tx1">
                    <a:lumMod val="75000"/>
                    <a:lumOff val="25000"/>
                  </a:schemeClr>
                </a:solidFill>
              </a:rPr>
              <a:t> </a:t>
            </a:r>
          </a:p>
          <a:p>
            <a:pPr marL="51435" indent="0">
              <a:lnSpc>
                <a:spcPct val="80000"/>
              </a:lnSpc>
              <a:buNone/>
              <a:defRPr/>
            </a:pPr>
            <a:r>
              <a:rPr lang="en-GB" sz="1200" dirty="0">
                <a:solidFill>
                  <a:schemeClr val="tx1">
                    <a:lumMod val="75000"/>
                    <a:lumOff val="25000"/>
                  </a:schemeClr>
                </a:solidFill>
              </a:rPr>
              <a:t>Scott, K and </a:t>
            </a:r>
            <a:r>
              <a:rPr lang="en-GB" sz="1200" dirty="0" err="1">
                <a:solidFill>
                  <a:schemeClr val="tx1">
                    <a:lumMod val="75000"/>
                    <a:lumOff val="25000"/>
                  </a:schemeClr>
                </a:solidFill>
              </a:rPr>
              <a:t>Lishak</a:t>
            </a:r>
            <a:r>
              <a:rPr lang="en-GB" sz="1200" dirty="0">
                <a:solidFill>
                  <a:schemeClr val="tx1">
                    <a:lumMod val="75000"/>
                    <a:lumOff val="25000"/>
                  </a:schemeClr>
                </a:solidFill>
              </a:rPr>
              <a:t>, V (2012) </a:t>
            </a:r>
            <a:r>
              <a:rPr lang="en-GB" sz="1200" i="1" dirty="0">
                <a:solidFill>
                  <a:schemeClr val="tx1">
                    <a:lumMod val="75000"/>
                    <a:lumOff val="25000"/>
                  </a:schemeClr>
                </a:solidFill>
              </a:rPr>
              <a:t>Intervention for maltreating fathers; Statistically and clinically significant change</a:t>
            </a:r>
            <a:r>
              <a:rPr lang="en-GB" sz="1200" dirty="0">
                <a:solidFill>
                  <a:schemeClr val="tx1">
                    <a:lumMod val="75000"/>
                    <a:lumOff val="25000"/>
                  </a:schemeClr>
                </a:solidFill>
              </a:rPr>
              <a:t>. Journal of Child Abuse and Neglect 36 (680-684)</a:t>
            </a:r>
          </a:p>
          <a:p>
            <a:pPr marL="51435" indent="0">
              <a:lnSpc>
                <a:spcPct val="80000"/>
              </a:lnSpc>
              <a:buNone/>
              <a:defRPr/>
            </a:pPr>
            <a:r>
              <a:rPr lang="en-GB" sz="1200" dirty="0">
                <a:solidFill>
                  <a:schemeClr val="tx1">
                    <a:lumMod val="75000"/>
                    <a:lumOff val="25000"/>
                  </a:schemeClr>
                </a:solidFill>
              </a:rPr>
              <a:t>Stanley, N., Miller, P., Richardson Foster, H and Thomson, G; </a:t>
            </a:r>
            <a:r>
              <a:rPr lang="en-GB" sz="1200" i="1" dirty="0">
                <a:solidFill>
                  <a:schemeClr val="tx1">
                    <a:lumMod val="75000"/>
                    <a:lumOff val="25000"/>
                  </a:schemeClr>
                </a:solidFill>
              </a:rPr>
              <a:t>A Stop-Start Response: Social Services’ Interventions with Children and Families Notified following Domestic Violence incidents</a:t>
            </a:r>
            <a:r>
              <a:rPr lang="en-GB" sz="1200" dirty="0">
                <a:solidFill>
                  <a:schemeClr val="tx1">
                    <a:lumMod val="75000"/>
                    <a:lumOff val="25000"/>
                  </a:schemeClr>
                </a:solidFill>
              </a:rPr>
              <a:t>. British journal of Social Work. (2011) 41, 296-313. Sage Publications</a:t>
            </a:r>
          </a:p>
          <a:p>
            <a:pPr marL="52388" indent="0">
              <a:lnSpc>
                <a:spcPct val="80000"/>
              </a:lnSpc>
              <a:buNone/>
              <a:defRPr/>
            </a:pPr>
            <a:endParaRPr lang="en-GB" sz="1050" dirty="0">
              <a:solidFill>
                <a:schemeClr val="tx1">
                  <a:lumMod val="75000"/>
                  <a:lumOff val="25000"/>
                </a:schemeClr>
              </a:solidFill>
            </a:endParaRPr>
          </a:p>
          <a:p>
            <a:pPr marL="52388" indent="0">
              <a:lnSpc>
                <a:spcPct val="80000"/>
              </a:lnSpc>
              <a:buNone/>
              <a:defRPr/>
            </a:pPr>
            <a:endParaRPr lang="en-GB" sz="1050" dirty="0">
              <a:solidFill>
                <a:schemeClr val="tx1">
                  <a:lumMod val="75000"/>
                  <a:lumOff val="25000"/>
                </a:schemeClr>
              </a:solidFill>
            </a:endParaRPr>
          </a:p>
        </p:txBody>
      </p:sp>
      <p:sp>
        <p:nvSpPr>
          <p:cNvPr id="265221" name="Slide Number Placeholder 1"/>
          <p:cNvSpPr>
            <a:spLocks noGrp="1"/>
          </p:cNvSpPr>
          <p:nvPr>
            <p:ph type="sldNum" sz="quarter" idx="12"/>
          </p:nvPr>
        </p:nvSpPr>
        <p:spPr bwMode="auto">
          <a:xfrm>
            <a:off x="9296402" y="5459018"/>
            <a:ext cx="766763" cy="277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750"/>
              </a:spcBef>
              <a:buClr>
                <a:schemeClr val="accent1"/>
              </a:buClr>
              <a:buFont typeface="Wingdings 3" pitchFamily="18" charset="2"/>
              <a:buChar char=""/>
              <a:defRPr>
                <a:solidFill>
                  <a:srgbClr val="404040"/>
                </a:solidFill>
                <a:latin typeface="Century Gothic" pitchFamily="34" charset="0"/>
              </a:defRPr>
            </a:lvl1pPr>
            <a:lvl2pPr marL="557213" indent="-214313">
              <a:spcBef>
                <a:spcPts val="750"/>
              </a:spcBef>
              <a:buClr>
                <a:schemeClr val="accent1"/>
              </a:buClr>
              <a:buFont typeface="Wingdings 3" pitchFamily="18" charset="2"/>
              <a:buChar char=""/>
              <a:defRPr sz="1200">
                <a:solidFill>
                  <a:srgbClr val="404040"/>
                </a:solidFill>
                <a:latin typeface="Century Gothic" pitchFamily="34" charset="0"/>
              </a:defRPr>
            </a:lvl2pPr>
            <a:lvl3pPr marL="857250" indent="-171450">
              <a:spcBef>
                <a:spcPts val="750"/>
              </a:spcBef>
              <a:buClr>
                <a:schemeClr val="accent1"/>
              </a:buClr>
              <a:buFont typeface="Wingdings 3" pitchFamily="18" charset="2"/>
              <a:buChar char=""/>
              <a:defRPr sz="1050">
                <a:solidFill>
                  <a:srgbClr val="404040"/>
                </a:solidFill>
                <a:latin typeface="Century Gothic" pitchFamily="34" charset="0"/>
              </a:defRPr>
            </a:lvl3pPr>
            <a:lvl4pPr marL="1200150" indent="-171450">
              <a:spcBef>
                <a:spcPts val="750"/>
              </a:spcBef>
              <a:buClr>
                <a:schemeClr val="accent1"/>
              </a:buClr>
              <a:buFont typeface="Wingdings 3" pitchFamily="18" charset="2"/>
              <a:buChar char=""/>
              <a:defRPr sz="900">
                <a:solidFill>
                  <a:srgbClr val="404040"/>
                </a:solidFill>
                <a:latin typeface="Century Gothic" pitchFamily="34" charset="0"/>
              </a:defRPr>
            </a:lvl4pPr>
            <a:lvl5pPr marL="1543050" indent="-171450">
              <a:spcBef>
                <a:spcPts val="750"/>
              </a:spcBef>
              <a:buClr>
                <a:schemeClr val="accent1"/>
              </a:buClr>
              <a:buFont typeface="Wingdings 3" pitchFamily="18" charset="2"/>
              <a:buChar char=""/>
              <a:defRPr sz="900">
                <a:solidFill>
                  <a:srgbClr val="404040"/>
                </a:solidFill>
                <a:latin typeface="Century Gothic" pitchFamily="34" charset="0"/>
              </a:defRPr>
            </a:lvl5pPr>
            <a:lvl6pPr marL="18859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6pPr>
            <a:lvl7pPr marL="22288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7pPr>
            <a:lvl8pPr marL="25717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8pPr>
            <a:lvl9pPr marL="2914650" indent="-171450" fontAlgn="base">
              <a:spcBef>
                <a:spcPts val="750"/>
              </a:spcBef>
              <a:spcAft>
                <a:spcPct val="0"/>
              </a:spcAft>
              <a:buClr>
                <a:schemeClr val="accent1"/>
              </a:buClr>
              <a:buFont typeface="Wingdings 3" pitchFamily="18" charset="2"/>
              <a:buChar char=""/>
              <a:defRPr sz="900">
                <a:solidFill>
                  <a:srgbClr val="404040"/>
                </a:solidFill>
                <a:latin typeface="Century Gothic" pitchFamily="34" charset="0"/>
              </a:defRPr>
            </a:lvl9pPr>
          </a:lstStyle>
          <a:p>
            <a:pPr>
              <a:spcBef>
                <a:spcPct val="0"/>
              </a:spcBef>
              <a:buClrTx/>
              <a:buFontTx/>
              <a:buNone/>
            </a:pPr>
            <a:fld id="{5C74596D-DFA4-4446-B2A2-A2E0CEB9EAB0}" type="slidenum">
              <a:rPr lang="en-US" altLang="en-US" sz="675">
                <a:solidFill>
                  <a:schemeClr val="tx1"/>
                </a:solidFill>
                <a:latin typeface="Arial" pitchFamily="34" charset="0"/>
              </a:rPr>
              <a:pPr>
                <a:spcBef>
                  <a:spcPct val="0"/>
                </a:spcBef>
                <a:buClrTx/>
                <a:buFontTx/>
                <a:buNone/>
              </a:pPr>
              <a:t>78</a:t>
            </a:fld>
            <a:endParaRPr lang="en-US" altLang="en-US" sz="675">
              <a:solidFill>
                <a:schemeClr val="tx1"/>
              </a:solidFill>
              <a:latin typeface="Arial" pitchFamily="34" charset="0"/>
            </a:endParaRPr>
          </a:p>
        </p:txBody>
      </p:sp>
      <p:sp>
        <p:nvSpPr>
          <p:cNvPr id="265222" name="Footer Placeholder 3"/>
          <p:cNvSpPr txBox="1">
            <a:spLocks noGrp="1"/>
          </p:cNvSpPr>
          <p:nvPr/>
        </p:nvSpPr>
        <p:spPr bwMode="auto">
          <a:xfrm>
            <a:off x="4648200" y="554116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fontAlgn="base">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fontAlgn="base">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fontAlgn="base">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fontAlgn="base">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None/>
            </a:pPr>
            <a:endParaRPr lang="en-US" altLang="en-US" sz="1050">
              <a:solidFill>
                <a:schemeClr val="tx1"/>
              </a:solidFill>
              <a:latin typeface="Arial" pitchFamily="34" charset="0"/>
            </a:endParaRPr>
          </a:p>
        </p:txBody>
      </p:sp>
    </p:spTree>
    <p:extLst>
      <p:ext uri="{BB962C8B-B14F-4D97-AF65-F5344CB8AC3E}">
        <p14:creationId xmlns:p14="http://schemas.microsoft.com/office/powerpoint/2010/main" val="6716381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a:xfrm>
            <a:off x="1703512" y="404664"/>
            <a:ext cx="6589712" cy="960834"/>
          </a:xfrm>
        </p:spPr>
        <p:txBody>
          <a:bodyPr/>
          <a:lstStyle/>
          <a:p>
            <a:r>
              <a:rPr lang="ru-RU" altLang="en-US" dirty="0"/>
              <a:t>Ссылки и статьи</a:t>
            </a:r>
            <a:endParaRPr lang="en-GB" altLang="en-US" dirty="0"/>
          </a:p>
        </p:txBody>
      </p:sp>
      <p:sp>
        <p:nvSpPr>
          <p:cNvPr id="3" name="Content Placeholder 2"/>
          <p:cNvSpPr>
            <a:spLocks noGrp="1"/>
          </p:cNvSpPr>
          <p:nvPr>
            <p:ph idx="1"/>
          </p:nvPr>
        </p:nvSpPr>
        <p:spPr>
          <a:xfrm>
            <a:off x="2351584" y="1916832"/>
            <a:ext cx="7706816" cy="4536504"/>
          </a:xfrm>
        </p:spPr>
        <p:txBody>
          <a:bodyPr rtlCol="0">
            <a:normAutofit fontScale="62500" lnSpcReduction="20000"/>
          </a:bodyPr>
          <a:lstStyle/>
          <a:p>
            <a:pPr>
              <a:buFont typeface="Wingdings 3" charset="2"/>
              <a:buChar char=""/>
              <a:defRPr/>
            </a:pPr>
            <a:r>
              <a:rPr lang="en-GB" sz="1950" dirty="0">
                <a:solidFill>
                  <a:schemeClr val="tx1">
                    <a:lumMod val="75000"/>
                    <a:lumOff val="25000"/>
                  </a:schemeClr>
                </a:solidFill>
                <a:hlinkClick r:id="rId2"/>
              </a:rPr>
              <a:t>http://www.modernfatherhood.org/</a:t>
            </a:r>
            <a:r>
              <a:rPr lang="en-GB" sz="1950" dirty="0">
                <a:solidFill>
                  <a:schemeClr val="tx1">
                    <a:lumMod val="75000"/>
                    <a:lumOff val="25000"/>
                  </a:schemeClr>
                </a:solidFill>
              </a:rPr>
              <a:t> ESRC funded project ‘Fathers, work and families in twenty-first century Britain: beyond the breadwinner model?’ (ESRC grant ES/K003739/1)</a:t>
            </a:r>
          </a:p>
          <a:p>
            <a:pPr>
              <a:buFont typeface="Wingdings 3" charset="2"/>
              <a:buChar char=""/>
              <a:defRPr/>
            </a:pPr>
            <a:r>
              <a:rPr lang="en-GB" sz="1950" dirty="0">
                <a:solidFill>
                  <a:schemeClr val="tx1">
                    <a:lumMod val="75000"/>
                    <a:lumOff val="25000"/>
                  </a:schemeClr>
                </a:solidFill>
                <a:hlinkClick r:id="rId3"/>
              </a:rPr>
              <a:t>http://www.learningdisabilities.org.uk/publications/recognising-fathers-report/</a:t>
            </a:r>
            <a:r>
              <a:rPr lang="en-GB" sz="1950" dirty="0">
                <a:solidFill>
                  <a:schemeClr val="tx1">
                    <a:lumMod val="75000"/>
                    <a:lumOff val="25000"/>
                  </a:schemeClr>
                </a:solidFill>
              </a:rPr>
              <a:t>  Good general resources but also specific information on working with fathers at Foundation for People With learning Disabilities</a:t>
            </a:r>
          </a:p>
          <a:p>
            <a:pPr>
              <a:buFont typeface="Wingdings 3" charset="2"/>
              <a:buChar char=""/>
              <a:defRPr/>
            </a:pPr>
            <a:r>
              <a:rPr lang="en-GB" sz="1950" dirty="0">
                <a:solidFill>
                  <a:schemeClr val="tx1">
                    <a:lumMod val="75000"/>
                    <a:lumOff val="25000"/>
                  </a:schemeClr>
                </a:solidFill>
                <a:hlinkClick r:id="rId4"/>
              </a:rPr>
              <a:t>http://workingwithfathers.weebly.com/</a:t>
            </a:r>
            <a:r>
              <a:rPr lang="en-GB" sz="1950" dirty="0">
                <a:solidFill>
                  <a:schemeClr val="tx1">
                    <a:lumMod val="75000"/>
                    <a:lumOff val="25000"/>
                  </a:schemeClr>
                </a:solidFill>
              </a:rPr>
              <a:t> Jonathan </a:t>
            </a:r>
            <a:r>
              <a:rPr lang="en-GB" sz="1950" dirty="0" err="1">
                <a:solidFill>
                  <a:schemeClr val="tx1">
                    <a:lumMod val="75000"/>
                    <a:lumOff val="25000"/>
                  </a:schemeClr>
                </a:solidFill>
              </a:rPr>
              <a:t>Scourfield</a:t>
            </a:r>
            <a:r>
              <a:rPr lang="en-GB" sz="1950" dirty="0">
                <a:solidFill>
                  <a:schemeClr val="tx1">
                    <a:lumMod val="75000"/>
                    <a:lumOff val="25000"/>
                  </a:schemeClr>
                </a:solidFill>
              </a:rPr>
              <a:t> site with interesting research on working with fathers in social work. Also his site on next link has interesting articles for download</a:t>
            </a:r>
          </a:p>
          <a:p>
            <a:pPr>
              <a:buFont typeface="Wingdings 3" charset="2"/>
              <a:buChar char=""/>
              <a:defRPr/>
            </a:pPr>
            <a:r>
              <a:rPr lang="en-GB" sz="1950" dirty="0">
                <a:solidFill>
                  <a:schemeClr val="tx1">
                    <a:lumMod val="75000"/>
                    <a:lumOff val="25000"/>
                  </a:schemeClr>
                </a:solidFill>
                <a:hlinkClick r:id="rId5"/>
              </a:rPr>
              <a:t>http://www.cardiff.ac.uk/socsi/contactsandpeople/academicstaff/Q-S/professor-jonathan-scourfield-publication.html</a:t>
            </a:r>
            <a:endParaRPr lang="en-GB" sz="1950" dirty="0">
              <a:solidFill>
                <a:schemeClr val="tx1">
                  <a:lumMod val="75000"/>
                  <a:lumOff val="25000"/>
                </a:schemeClr>
              </a:solidFill>
            </a:endParaRPr>
          </a:p>
          <a:p>
            <a:pPr>
              <a:buFont typeface="Wingdings 3" charset="2"/>
              <a:buChar char=""/>
              <a:defRPr/>
            </a:pPr>
            <a:r>
              <a:rPr lang="en-GB" sz="1950" dirty="0">
                <a:solidFill>
                  <a:schemeClr val="tx1">
                    <a:lumMod val="75000"/>
                    <a:lumOff val="25000"/>
                  </a:schemeClr>
                </a:solidFill>
                <a:hlinkClick r:id="rId6"/>
              </a:rPr>
              <a:t>http://www.nspcc.org.uk/Inform/resourcesforprofessionals/underones/all-babies-count-dad-project-pdf_wdf103950.pdf</a:t>
            </a:r>
            <a:r>
              <a:rPr lang="en-GB" sz="1950" dirty="0">
                <a:solidFill>
                  <a:schemeClr val="tx1">
                    <a:lumMod val="75000"/>
                    <a:lumOff val="25000"/>
                  </a:schemeClr>
                </a:solidFill>
              </a:rPr>
              <a:t>  This is the NSPCC Dads Project, but they have loads of good resources, including information on Caring Dads, Safer Children</a:t>
            </a:r>
          </a:p>
          <a:p>
            <a:pPr>
              <a:buFont typeface="Wingdings 3" charset="2"/>
              <a:buChar char=""/>
              <a:defRPr/>
            </a:pPr>
            <a:r>
              <a:rPr lang="en-GB" sz="1950" dirty="0">
                <a:solidFill>
                  <a:schemeClr val="tx1">
                    <a:lumMod val="75000"/>
                    <a:lumOff val="25000"/>
                  </a:schemeClr>
                </a:solidFill>
                <a:hlinkClick r:id="rId7"/>
              </a:rPr>
              <a:t>http://www.cafamily.org.uk/media/782590/fathers_guide_15_aug_jc_web.pdf</a:t>
            </a:r>
            <a:r>
              <a:rPr lang="en-GB" sz="1950" dirty="0">
                <a:solidFill>
                  <a:schemeClr val="tx1">
                    <a:lumMod val="75000"/>
                    <a:lumOff val="25000"/>
                  </a:schemeClr>
                </a:solidFill>
              </a:rPr>
              <a:t> Contact a family. One of the better resources for fathers of children with disabilities</a:t>
            </a:r>
          </a:p>
          <a:p>
            <a:pPr>
              <a:buFont typeface="Wingdings 3" charset="2"/>
              <a:buChar char=""/>
              <a:defRPr/>
            </a:pPr>
            <a:r>
              <a:rPr lang="en-GB" altLang="en-US" sz="1950" dirty="0">
                <a:solidFill>
                  <a:schemeClr val="tx1">
                    <a:lumMod val="75000"/>
                    <a:lumOff val="25000"/>
                  </a:schemeClr>
                </a:solidFill>
                <a:hlinkClick r:id="rId8"/>
              </a:rPr>
              <a:t>http://www.stmichaelsfellowship.org.uk/news.asp?pageid=5&amp;section=3&amp;subsection=1</a:t>
            </a:r>
            <a:r>
              <a:rPr lang="en-GB" altLang="en-US" sz="1950" dirty="0">
                <a:solidFill>
                  <a:schemeClr val="tx1">
                    <a:lumMod val="75000"/>
                    <a:lumOff val="25000"/>
                  </a:schemeClr>
                </a:solidFill>
              </a:rPr>
              <a:t> St. Michael’s Fellowship, working with young fathers. Also check out  </a:t>
            </a:r>
            <a:r>
              <a:rPr lang="en-GB" altLang="en-US" sz="1950" dirty="0">
                <a:solidFill>
                  <a:schemeClr val="tx1">
                    <a:lumMod val="75000"/>
                    <a:lumOff val="25000"/>
                  </a:schemeClr>
                </a:solidFill>
                <a:hlinkClick r:id="rId9"/>
              </a:rPr>
              <a:t>http://www.latimercreativemedia.com/projects/kim/</a:t>
            </a:r>
            <a:r>
              <a:rPr lang="en-GB" altLang="en-US" sz="1950" dirty="0">
                <a:solidFill>
                  <a:schemeClr val="tx1">
                    <a:lumMod val="75000"/>
                    <a:lumOff val="25000"/>
                  </a:schemeClr>
                </a:solidFill>
              </a:rPr>
              <a:t> Several films here worth looking at including Big Man and </a:t>
            </a:r>
            <a:r>
              <a:rPr lang="en-GB" altLang="en-US" sz="1950" dirty="0">
                <a:solidFill>
                  <a:schemeClr val="tx1">
                    <a:lumMod val="75000"/>
                    <a:lumOff val="25000"/>
                  </a:schemeClr>
                </a:solidFill>
                <a:hlinkClick r:id="rId10"/>
              </a:rPr>
              <a:t>http://www.kimthemovie.com/</a:t>
            </a:r>
            <a:r>
              <a:rPr lang="en-GB" altLang="en-US" sz="1950" dirty="0">
                <a:solidFill>
                  <a:schemeClr val="tx1">
                    <a:lumMod val="75000"/>
                    <a:lumOff val="25000"/>
                  </a:schemeClr>
                </a:solidFill>
              </a:rPr>
              <a:t> which has info for working with young people on domestic abuse.</a:t>
            </a:r>
          </a:p>
          <a:p>
            <a:pPr>
              <a:buFont typeface="Wingdings 3" charset="2"/>
              <a:buChar char=""/>
              <a:defRPr/>
            </a:pPr>
            <a:r>
              <a:rPr lang="en-GB" sz="1950" dirty="0">
                <a:solidFill>
                  <a:schemeClr val="tx1">
                    <a:lumMod val="75000"/>
                    <a:lumOff val="25000"/>
                  </a:schemeClr>
                </a:solidFill>
                <a:hlinkClick r:id="rId11"/>
              </a:rPr>
              <a:t>http://www.workingwithmen.org/</a:t>
            </a:r>
            <a:r>
              <a:rPr lang="en-GB" sz="1950" dirty="0">
                <a:solidFill>
                  <a:schemeClr val="tx1">
                    <a:lumMod val="75000"/>
                    <a:lumOff val="25000"/>
                  </a:schemeClr>
                </a:solidFill>
              </a:rPr>
              <a:t> Very good services and engagement with younger and disadvantaged men in particular</a:t>
            </a:r>
          </a:p>
          <a:p>
            <a:pPr>
              <a:buFont typeface="Wingdings 3" charset="2"/>
              <a:buChar char=""/>
              <a:defRPr/>
            </a:pPr>
            <a:r>
              <a:rPr lang="en-GB" sz="1950" dirty="0">
                <a:solidFill>
                  <a:schemeClr val="tx1">
                    <a:lumMod val="75000"/>
                    <a:lumOff val="25000"/>
                  </a:schemeClr>
                </a:solidFill>
                <a:hlinkClick r:id="rId12"/>
              </a:rPr>
              <a:t>http://www.fatherhoodinstitute.org/</a:t>
            </a:r>
            <a:r>
              <a:rPr lang="en-GB" sz="1950" dirty="0">
                <a:solidFill>
                  <a:schemeClr val="tx1">
                    <a:lumMod val="75000"/>
                    <a:lumOff val="25000"/>
                  </a:schemeClr>
                </a:solidFill>
              </a:rPr>
              <a:t> If you want to best source of research on a wide range of topic relating to fathers, this is definitely the place to go. Also good resources.</a:t>
            </a:r>
          </a:p>
          <a:p>
            <a:pPr marL="0" indent="0">
              <a:buNone/>
              <a:defRPr/>
            </a:pPr>
            <a:endParaRPr lang="en-GB" dirty="0">
              <a:solidFill>
                <a:schemeClr val="tx1">
                  <a:lumMod val="75000"/>
                  <a:lumOff val="25000"/>
                </a:schemeClr>
              </a:solidFill>
            </a:endParaRPr>
          </a:p>
        </p:txBody>
      </p:sp>
    </p:spTree>
    <p:extLst>
      <p:ext uri="{BB962C8B-B14F-4D97-AF65-F5344CB8AC3E}">
        <p14:creationId xmlns:p14="http://schemas.microsoft.com/office/powerpoint/2010/main" val="48762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1999" y="559678"/>
            <a:ext cx="7938656" cy="1740177"/>
          </a:xfrm>
        </p:spPr>
        <p:txBody>
          <a:bodyPr>
            <a:normAutofit/>
          </a:bodyPr>
          <a:lstStyle/>
          <a:p>
            <a:r>
              <a:rPr lang="ru-RU" dirty="0"/>
              <a:t>От международного к национальному</a:t>
            </a:r>
            <a:endParaRPr lang="en-GB" dirty="0"/>
          </a:p>
        </p:txBody>
      </p:sp>
      <p:sp>
        <p:nvSpPr>
          <p:cNvPr id="3" name="Text Placeholder 2"/>
          <p:cNvSpPr>
            <a:spLocks noGrp="1"/>
          </p:cNvSpPr>
          <p:nvPr>
            <p:ph idx="1"/>
          </p:nvPr>
        </p:nvSpPr>
        <p:spPr>
          <a:xfrm>
            <a:off x="761999" y="2464904"/>
            <a:ext cx="10058400" cy="4220518"/>
          </a:xfrm>
        </p:spPr>
        <p:txBody>
          <a:bodyPr>
            <a:normAutofit fontScale="55000" lnSpcReduction="20000"/>
          </a:bodyPr>
          <a:lstStyle/>
          <a:p>
            <a:pPr marL="0" indent="0">
              <a:buNone/>
            </a:pPr>
            <a:endParaRPr lang="en-GB" sz="2600" b="1" dirty="0"/>
          </a:p>
          <a:p>
            <a:pPr marL="0" indent="0">
              <a:buNone/>
            </a:pPr>
            <a:r>
              <a:rPr lang="ru-RU" sz="3600" b="1" dirty="0"/>
              <a:t>Европейский союз продвигает множество социальных программ</a:t>
            </a:r>
          </a:p>
          <a:p>
            <a:pPr marL="0" indent="0">
              <a:buNone/>
            </a:pPr>
            <a:endParaRPr lang="en-GB" sz="3600" b="1" dirty="0"/>
          </a:p>
          <a:p>
            <a:pPr marL="0" indent="0">
              <a:buNone/>
            </a:pPr>
            <a:r>
              <a:rPr lang="ru-RU" sz="3600" b="1" dirty="0"/>
              <a:t>Домашнее насилие </a:t>
            </a:r>
            <a:r>
              <a:rPr lang="en-US" sz="3600" b="1" dirty="0" smtClean="0"/>
              <a:t>- </a:t>
            </a:r>
            <a:r>
              <a:rPr lang="ru-RU" sz="3600" b="1" dirty="0" smtClean="0"/>
              <a:t>это </a:t>
            </a:r>
            <a:r>
              <a:rPr lang="ru-RU" sz="3600" b="1" dirty="0"/>
              <a:t>гендерная </a:t>
            </a:r>
            <a:r>
              <a:rPr lang="ru-RU" sz="3600" b="1" dirty="0" smtClean="0"/>
              <a:t>проблема</a:t>
            </a:r>
            <a:r>
              <a:rPr lang="ru-RU" sz="3600" b="1" dirty="0"/>
              <a:t>.</a:t>
            </a:r>
            <a:endParaRPr lang="en-GB" sz="3600" b="1" dirty="0"/>
          </a:p>
          <a:p>
            <a:pPr marL="0" indent="0">
              <a:buNone/>
            </a:pPr>
            <a:endParaRPr lang="en-GB" sz="3600" b="1" dirty="0"/>
          </a:p>
          <a:p>
            <a:pPr marL="0" indent="0">
              <a:buNone/>
            </a:pPr>
            <a:r>
              <a:rPr lang="ru-RU" sz="3600" dirty="0"/>
              <a:t>Страны, которые желают присоединиться к Европейскому союзу, должны изменить свое законодательство таким образом, чтобы оно находилось в соответствии с </a:t>
            </a:r>
            <a:r>
              <a:rPr lang="ru-RU" sz="3600" dirty="0" smtClean="0"/>
              <a:t>европейским…</a:t>
            </a:r>
            <a:endParaRPr lang="en-GB" sz="3600" dirty="0"/>
          </a:p>
          <a:p>
            <a:pPr marL="0" indent="0">
              <a:buNone/>
            </a:pPr>
            <a:r>
              <a:rPr lang="en-GB" sz="3600" dirty="0"/>
              <a:t>…</a:t>
            </a:r>
            <a:r>
              <a:rPr lang="ru-RU" sz="3600" dirty="0"/>
              <a:t>с некоторыми непредусмотренными последствиями (напр., Литва в 2011 году)</a:t>
            </a:r>
            <a:endParaRPr lang="en-GB" sz="3600" dirty="0"/>
          </a:p>
          <a:p>
            <a:pPr marL="0" indent="0">
              <a:buNone/>
            </a:pPr>
            <a:endParaRPr lang="en-GB" sz="3600" dirty="0"/>
          </a:p>
          <a:p>
            <a:pPr marL="0" indent="0">
              <a:buNone/>
            </a:pPr>
            <a:r>
              <a:rPr lang="ru-RU" sz="3600" dirty="0"/>
              <a:t>Не все страны принимают все </a:t>
            </a:r>
            <a:r>
              <a:rPr lang="ru-RU" sz="3600" dirty="0" smtClean="0"/>
              <a:t>законы.</a:t>
            </a:r>
            <a:endParaRPr lang="en-GB" sz="3600"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15176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278295"/>
            <a:ext cx="10058400" cy="2266121"/>
          </a:xfrm>
        </p:spPr>
        <p:txBody>
          <a:bodyPr>
            <a:normAutofit fontScale="90000"/>
          </a:bodyPr>
          <a:lstStyle/>
          <a:p>
            <a:r>
              <a:rPr lang="en-GB" dirty="0"/>
              <a:t/>
            </a:r>
            <a:br>
              <a:rPr lang="en-GB" dirty="0"/>
            </a:br>
            <a:r>
              <a:rPr lang="en-GB" dirty="0"/>
              <a:t/>
            </a:r>
            <a:br>
              <a:rPr lang="en-GB" dirty="0"/>
            </a:br>
            <a:r>
              <a:rPr lang="en-GB" dirty="0"/>
              <a:t/>
            </a:r>
            <a:br>
              <a:rPr lang="en-GB" dirty="0"/>
            </a:br>
            <a:r>
              <a:rPr lang="ru-RU" dirty="0"/>
              <a:t>Как с этим связан город Дулут</a:t>
            </a:r>
            <a:r>
              <a:rPr lang="en-GB" dirty="0"/>
              <a:t> (</a:t>
            </a:r>
            <a:r>
              <a:rPr lang="ru-RU" dirty="0"/>
              <a:t>Миннесота, США</a:t>
            </a:r>
            <a:r>
              <a:rPr lang="en-GB" dirty="0"/>
              <a:t>)</a:t>
            </a:r>
            <a:r>
              <a:rPr lang="ru-RU" dirty="0"/>
              <a:t>? </a:t>
            </a:r>
            <a:r>
              <a:rPr lang="en-GB" dirty="0"/>
              <a:t/>
            </a:r>
            <a:br>
              <a:rPr lang="en-GB"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5375564" y="2121408"/>
            <a:ext cx="6021306" cy="4305896"/>
          </a:xfrm>
        </p:spPr>
        <p:txBody>
          <a:bodyPr>
            <a:normAutofit fontScale="85000" lnSpcReduction="20000"/>
          </a:bodyPr>
          <a:lstStyle/>
          <a:p>
            <a:pPr marL="0" indent="0">
              <a:buNone/>
            </a:pPr>
            <a:endParaRPr lang="en-GB" dirty="0"/>
          </a:p>
          <a:p>
            <a:pPr>
              <a:defRPr/>
            </a:pPr>
            <a:r>
              <a:rPr lang="ru-RU" sz="2400" dirty="0"/>
              <a:t>Первая скоординированная реакция общественности на домашнее насилие</a:t>
            </a:r>
            <a:endParaRPr lang="en-GB" sz="2400" dirty="0"/>
          </a:p>
          <a:p>
            <a:endParaRPr lang="en-GB" sz="2400" dirty="0"/>
          </a:p>
          <a:p>
            <a:r>
              <a:rPr lang="ru-RU" sz="2400" dirty="0"/>
              <a:t>8 принципов</a:t>
            </a:r>
            <a:endParaRPr lang="en-GB" sz="2400" dirty="0"/>
          </a:p>
          <a:p>
            <a:endParaRPr lang="en-GB" sz="2400" dirty="0"/>
          </a:p>
          <a:p>
            <a:r>
              <a:rPr lang="ru-RU" sz="2400" dirty="0"/>
              <a:t>Общественный активизм превращается в юридический, политический и практический ответ на проблему</a:t>
            </a:r>
            <a:endParaRPr lang="en-GB" sz="2400" dirty="0"/>
          </a:p>
          <a:p>
            <a:endParaRPr lang="en-GB" sz="2400" dirty="0"/>
          </a:p>
          <a:p>
            <a:r>
              <a:rPr lang="ru-RU" sz="2400" dirty="0"/>
              <a:t>Оказывает влияние на мировые практики</a:t>
            </a:r>
            <a:endParaRPr lang="en-GB" sz="2400" dirty="0"/>
          </a:p>
          <a:p>
            <a:endParaRPr lang="en-GB" sz="2400" dirty="0"/>
          </a:p>
          <a:p>
            <a:r>
              <a:rPr lang="ru-RU" sz="2400" dirty="0"/>
              <a:t>В Великобритании - </a:t>
            </a:r>
            <a:r>
              <a:rPr lang="en-GB" sz="2400" dirty="0">
                <a:hlinkClick r:id="rId2"/>
              </a:rPr>
              <a:t>http://www.ccrm.org.uk/</a:t>
            </a:r>
            <a:r>
              <a:rPr lang="en-GB" sz="2400" dirty="0"/>
              <a:t> </a:t>
            </a:r>
          </a:p>
        </p:txBody>
      </p:sp>
      <p:pic>
        <p:nvPicPr>
          <p:cNvPr id="6" name="Picture 2" descr="http://eofp.net/place_images2/duluth3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20" y="2687518"/>
            <a:ext cx="4822088" cy="32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down)">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9964</TotalTime>
  <Words>5319</Words>
  <Application>Microsoft Office PowerPoint</Application>
  <PresentationFormat>Широкоэкранный</PresentationFormat>
  <Paragraphs>596</Paragraphs>
  <Slides>79</Slides>
  <Notes>23</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79</vt:i4>
      </vt:variant>
    </vt:vector>
  </HeadingPairs>
  <TitlesOfParts>
    <vt:vector size="91" baseType="lpstr">
      <vt:lpstr>Arial</vt:lpstr>
      <vt:lpstr>Arial Black</vt:lpstr>
      <vt:lpstr>Avenir</vt:lpstr>
      <vt:lpstr>Calibri</vt:lpstr>
      <vt:lpstr>Comic Sans MS</vt:lpstr>
      <vt:lpstr>sourceLight</vt:lpstr>
      <vt:lpstr>Times</vt:lpstr>
      <vt:lpstr>Trade_Gothic</vt:lpstr>
      <vt:lpstr>Wingdings</vt:lpstr>
      <vt:lpstr>Wingdings 3</vt:lpstr>
      <vt:lpstr>Wood Type</vt:lpstr>
      <vt:lpstr>Presentation</vt:lpstr>
      <vt:lpstr>Как работать с мужчинами: вмешательство в ситуации домашнего насилия в Великобритании</vt:lpstr>
      <vt:lpstr>Почему проблема домашнего насилия важна в этическом и политическом контексте?</vt:lpstr>
      <vt:lpstr>Показатели и статистика?</vt:lpstr>
      <vt:lpstr>В мире все больше насилия? </vt:lpstr>
      <vt:lpstr>global</vt:lpstr>
      <vt:lpstr>Декларация об искоренении насилия в отношении женщин 1993 года http://www.un.org/documents/ga/res/48/a48r104.htm </vt:lpstr>
      <vt:lpstr>  От Пекина к Стамбулу    </vt:lpstr>
      <vt:lpstr>От международного к национальному</vt:lpstr>
      <vt:lpstr>   Как с этим связан город Дулут (Миннесота, США)?    </vt:lpstr>
      <vt:lpstr>  Власть и контроль?  </vt:lpstr>
      <vt:lpstr>Презентация PowerPoint</vt:lpstr>
      <vt:lpstr>  Основные законы  Matczak, A., Hatzidimitriadou, E., and Lindsay, J. (2011). Review of Domestic Violence policies in England and Wales . London: Kingston University and St George‘s, University of London </vt:lpstr>
      <vt:lpstr>Разработка законодательства  Закон как процесс, прецедент и принуждение</vt:lpstr>
      <vt:lpstr>Изменяющиеся условия  https://www.gov.uk/guidance/domestic-violence-and-abuse </vt:lpstr>
      <vt:lpstr> Изменяющиеся условия  Принудительный брак  Закон об антиобщественном поведении, преступности и полицейской деятельности 2014</vt:lpstr>
      <vt:lpstr>     Изменяющиеся условия  Схема для раскрытия информации о насилии в семье (Закон Клэр)      </vt:lpstr>
      <vt:lpstr>  Изменяющиеся условия  Уведомления и ордера о защите от домашнего насилия  Закон о преступлениях и безопасности (2010)  </vt:lpstr>
      <vt:lpstr>Другие важные изменения</vt:lpstr>
      <vt:lpstr>Пример из практики; как изменить закон о навязчивом преследовании (stalking)  </vt:lpstr>
      <vt:lpstr>Практика?</vt:lpstr>
      <vt:lpstr>  Риск СЕРЬЕЗНОГО вреда  (определение Министерства внутренних дел Великобритании)  </vt:lpstr>
      <vt:lpstr>Презентация PowerPoint</vt:lpstr>
      <vt:lpstr>Ошибки в прогнозах</vt:lpstr>
      <vt:lpstr>Ошибки в прогнозах</vt:lpstr>
      <vt:lpstr>Презентация PowerPoint</vt:lpstr>
      <vt:lpstr>Лидерство и типы проблем</vt:lpstr>
      <vt:lpstr>Презентация PowerPoint</vt:lpstr>
      <vt:lpstr>Близкие родственники</vt:lpstr>
      <vt:lpstr>Модель стоп/старт (Stanley et al 2010)</vt:lpstr>
      <vt:lpstr>Совместная проверка определенной области (JTAI) 2016 https://www.gov.uk/government/publications/joint-inspections-of-the-response-to-children-living-with-domestic-abuse-september-2016-to-march-2017 </vt:lpstr>
      <vt:lpstr>Трехлетний анализ серьезных случаев семейного насилия Sidebotham, P., Brandon, M., Bailey, S., Belderson, P., Dodsworth, J., Garstang, J., Harrison, E., Retzer, A. and Sorensen, P. (2016) Pathways to harm, pathways to protection: a triennial analysis of serious case reviews 2011 to 2014: final report. London; DfE</vt:lpstr>
      <vt:lpstr>Презентация PowerPoint</vt:lpstr>
      <vt:lpstr>Презентация PowerPoint</vt:lpstr>
      <vt:lpstr>Звонок 6-летней Лизы в 911</vt:lpstr>
      <vt:lpstr>Детская устойчивость</vt:lpstr>
      <vt:lpstr>Программы в Великобритании</vt:lpstr>
      <vt:lpstr>Развитие программ</vt:lpstr>
      <vt:lpstr>Дулут/IDAP/Волонтерские программы</vt:lpstr>
      <vt:lpstr>Эффективная реакция общественности взято с сайта Duluth-Model.org</vt:lpstr>
      <vt:lpstr>Презентация PowerPoint</vt:lpstr>
      <vt:lpstr>Презентация PowerPoint</vt:lpstr>
      <vt:lpstr>Образование никогда не бывает нейтральным Freire, P. (1970) The Pedagogy of the Oppressed </vt:lpstr>
      <vt:lpstr>Ключевой инструмент модели IDAP «Дневник самоконтроля»  (взято из Дулутской модели)</vt:lpstr>
      <vt:lpstr>Что изменилось за 30 лет существования Дулутской модели? </vt:lpstr>
      <vt:lpstr>Критика Дулутской модели (взято из книги Callan and Farmer  (2012) Beyond Violence .  London. CSJ)</vt:lpstr>
      <vt:lpstr>Почему рассматриваются новые парадигмы?</vt:lpstr>
      <vt:lpstr>Динамика насильственных отношений?</vt:lpstr>
      <vt:lpstr>Модели терапии, опирающиеся на внутренние силы  - Lehmann and Simmonds (2009) Strengths-Based Batterer Intervention A New Paradigm in Ending Family Violence</vt:lpstr>
      <vt:lpstr>Общие темы</vt:lpstr>
      <vt:lpstr>Транстеоретическая модель  изменения поведения</vt:lpstr>
      <vt:lpstr> Мотивационное интервью</vt:lpstr>
      <vt:lpstr>Перед осознанием</vt:lpstr>
      <vt:lpstr>Осознание</vt:lpstr>
      <vt:lpstr>Принятие решения</vt:lpstr>
      <vt:lpstr>Действия</vt:lpstr>
      <vt:lpstr>Поддержка решения  </vt:lpstr>
      <vt:lpstr> Обзор Программы Building Better Relationships - Цели </vt:lpstr>
      <vt:lpstr>Структура Программы BBR</vt:lpstr>
      <vt:lpstr>Слагаемые успеха</vt:lpstr>
      <vt:lpstr>Что такое GAM (General Aggression Model)?</vt:lpstr>
      <vt:lpstr>Презентация PowerPoint</vt:lpstr>
      <vt:lpstr>Презентация PowerPoint</vt:lpstr>
      <vt:lpstr>Говорят...</vt:lpstr>
      <vt:lpstr>Последствия неучастия отцов в воспитании</vt:lpstr>
      <vt:lpstr>Программа Caring Dads         </vt:lpstr>
      <vt:lpstr>Caring Dads: Цели и стратегии</vt:lpstr>
      <vt:lpstr>Ключевые упражнения: Что значит «отец»?</vt:lpstr>
      <vt:lpstr>Генограммы – Понимание темы</vt:lpstr>
      <vt:lpstr>Мотивационное интервью: Выявление несоответствий</vt:lpstr>
      <vt:lpstr>Сессия 3</vt:lpstr>
      <vt:lpstr>Континуум воспитания</vt:lpstr>
      <vt:lpstr>Графики развития</vt:lpstr>
      <vt:lpstr>Подведение итогов: Решение проблем для родителей - Шаги</vt:lpstr>
      <vt:lpstr>Развитие ряда программ</vt:lpstr>
      <vt:lpstr>Презентация PowerPoint</vt:lpstr>
      <vt:lpstr>Полезные ссылки</vt:lpstr>
      <vt:lpstr>Справочные материалы</vt:lpstr>
      <vt:lpstr>Ссылки</vt:lpstr>
      <vt:lpstr>Ссылки и статьи</vt:lpstr>
    </vt:vector>
  </TitlesOfParts>
  <Company>Kingston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Dermot P</dc:creator>
  <cp:lastModifiedBy>Maria Razumovskaya</cp:lastModifiedBy>
  <cp:revision>181</cp:revision>
  <dcterms:created xsi:type="dcterms:W3CDTF">2019-01-22T12:55:34Z</dcterms:created>
  <dcterms:modified xsi:type="dcterms:W3CDTF">2019-02-18T15:47:08Z</dcterms:modified>
</cp:coreProperties>
</file>